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72" r:id="rId15"/>
    <p:sldId id="268" r:id="rId16"/>
    <p:sldId id="269" r:id="rId17"/>
    <p:sldId id="273"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66" d="100"/>
          <a:sy n="66" d="100"/>
        </p:scale>
        <p:origin x="-1786"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9F9229-BBAC-4311-BA07-00390EFEB1DF}" type="doc">
      <dgm:prSet loTypeId="urn:microsoft.com/office/officeart/2005/8/layout/hChevron3" loCatId="process" qsTypeId="urn:microsoft.com/office/officeart/2005/8/quickstyle/simple1" qsCatId="simple" csTypeId="urn:microsoft.com/office/officeart/2005/8/colors/accent1_2" csCatId="accent1" phldr="1"/>
      <dgm:spPr/>
    </dgm:pt>
    <dgm:pt modelId="{F6213105-F92A-477F-94ED-9AEB6642A476}">
      <dgm:prSet phldrT="[Tekst]"/>
      <dgm:spPr/>
      <dgm:t>
        <a:bodyPr/>
        <a:lstStyle/>
        <a:p>
          <a:r>
            <a:rPr lang="pl-PL" dirty="0" smtClean="0"/>
            <a:t>Rozmowa uczestnika zdarzenia z kierownictwem szkoły</a:t>
          </a:r>
          <a:endParaRPr lang="pl-PL" dirty="0"/>
        </a:p>
      </dgm:t>
    </dgm:pt>
    <dgm:pt modelId="{22777817-B8C0-4CB2-A1B9-C6E9D390C490}" type="parTrans" cxnId="{B8BD9ABA-FEF8-4B78-8092-98CBDDC701C3}">
      <dgm:prSet/>
      <dgm:spPr/>
      <dgm:t>
        <a:bodyPr/>
        <a:lstStyle/>
        <a:p>
          <a:endParaRPr lang="pl-PL"/>
        </a:p>
      </dgm:t>
    </dgm:pt>
    <dgm:pt modelId="{2079DA72-511D-47FE-8EAB-46D09D3895A6}" type="sibTrans" cxnId="{B8BD9ABA-FEF8-4B78-8092-98CBDDC701C3}">
      <dgm:prSet/>
      <dgm:spPr/>
      <dgm:t>
        <a:bodyPr/>
        <a:lstStyle/>
        <a:p>
          <a:endParaRPr lang="pl-PL"/>
        </a:p>
      </dgm:t>
    </dgm:pt>
    <dgm:pt modelId="{150C1AB3-03DA-4479-A6A8-6E880181E3B2}">
      <dgm:prSet phldrT="[Tekst]"/>
      <dgm:spPr/>
      <dgm:t>
        <a:bodyPr/>
        <a:lstStyle/>
        <a:p>
          <a:r>
            <a:rPr lang="pl-PL" dirty="0" smtClean="0"/>
            <a:t>Powiadomienie rodziców</a:t>
          </a:r>
          <a:endParaRPr lang="pl-PL" dirty="0"/>
        </a:p>
      </dgm:t>
    </dgm:pt>
    <dgm:pt modelId="{DF4797FA-ED0B-4010-814A-714DFE5C18C4}" type="parTrans" cxnId="{883AEE68-4929-42BD-9199-95A7B7A4C6E5}">
      <dgm:prSet/>
      <dgm:spPr/>
      <dgm:t>
        <a:bodyPr/>
        <a:lstStyle/>
        <a:p>
          <a:endParaRPr lang="pl-PL"/>
        </a:p>
      </dgm:t>
    </dgm:pt>
    <dgm:pt modelId="{7E9EC2E9-04D8-455A-BE28-4FF9A416B584}" type="sibTrans" cxnId="{883AEE68-4929-42BD-9199-95A7B7A4C6E5}">
      <dgm:prSet/>
      <dgm:spPr/>
      <dgm:t>
        <a:bodyPr/>
        <a:lstStyle/>
        <a:p>
          <a:endParaRPr lang="pl-PL"/>
        </a:p>
      </dgm:t>
    </dgm:pt>
    <dgm:pt modelId="{EC7B8D6A-4DF9-4DA1-917F-5171042A4B97}">
      <dgm:prSet phldrT="[Tekst]"/>
      <dgm:spPr/>
      <dgm:t>
        <a:bodyPr/>
        <a:lstStyle/>
        <a:p>
          <a:r>
            <a:rPr lang="pl-PL" dirty="0" smtClean="0"/>
            <a:t>Działania wychowawcze i wyciągnięcie konsekwencji wobec sprawcy</a:t>
          </a:r>
          <a:endParaRPr lang="pl-PL" dirty="0"/>
        </a:p>
      </dgm:t>
    </dgm:pt>
    <dgm:pt modelId="{67E3BC86-7081-4B7D-96A1-432A8856CAE6}" type="parTrans" cxnId="{0F2E0C93-FC40-43A1-921C-1FF48C68D6DE}">
      <dgm:prSet/>
      <dgm:spPr/>
      <dgm:t>
        <a:bodyPr/>
        <a:lstStyle/>
        <a:p>
          <a:endParaRPr lang="pl-PL"/>
        </a:p>
      </dgm:t>
    </dgm:pt>
    <dgm:pt modelId="{D38BD745-BACA-4D7A-8446-010D3A5F9990}" type="sibTrans" cxnId="{0F2E0C93-FC40-43A1-921C-1FF48C68D6DE}">
      <dgm:prSet/>
      <dgm:spPr/>
      <dgm:t>
        <a:bodyPr/>
        <a:lstStyle/>
        <a:p>
          <a:endParaRPr lang="pl-PL"/>
        </a:p>
      </dgm:t>
    </dgm:pt>
    <dgm:pt modelId="{30924528-CA7B-4FD7-8850-66E5568C61AF}">
      <dgm:prSet phldrT="[Tekst]"/>
      <dgm:spPr/>
      <dgm:t>
        <a:bodyPr/>
        <a:lstStyle/>
        <a:p>
          <a:r>
            <a:rPr lang="pl-PL" dirty="0" smtClean="0"/>
            <a:t>Powiadomienie policji/sądu rodzinnego w przypadku naruszenia prawa</a:t>
          </a:r>
          <a:endParaRPr lang="pl-PL" dirty="0"/>
        </a:p>
      </dgm:t>
    </dgm:pt>
    <dgm:pt modelId="{A313F91F-46F6-475E-BFF9-BABA454AA501}" type="parTrans" cxnId="{EAC7FD52-E4E2-474B-8009-76CEF32EEE75}">
      <dgm:prSet/>
      <dgm:spPr/>
      <dgm:t>
        <a:bodyPr/>
        <a:lstStyle/>
        <a:p>
          <a:endParaRPr lang="pl-PL"/>
        </a:p>
      </dgm:t>
    </dgm:pt>
    <dgm:pt modelId="{1E7D0574-1AF2-4E8E-8C87-251284A7E905}" type="sibTrans" cxnId="{EAC7FD52-E4E2-474B-8009-76CEF32EEE75}">
      <dgm:prSet/>
      <dgm:spPr/>
      <dgm:t>
        <a:bodyPr/>
        <a:lstStyle/>
        <a:p>
          <a:endParaRPr lang="pl-PL"/>
        </a:p>
      </dgm:t>
    </dgm:pt>
    <dgm:pt modelId="{F2E758D5-CF16-428D-AAFE-4F19F0F2F354}">
      <dgm:prSet phldrT="[Tekst]"/>
      <dgm:spPr/>
      <dgm:t>
        <a:bodyPr/>
        <a:lstStyle/>
        <a:p>
          <a:r>
            <a:rPr lang="pl-PL" dirty="0" smtClean="0"/>
            <a:t>Udzielenie uczestnikom zdarzenia wsparcia psychologicznego</a:t>
          </a:r>
          <a:endParaRPr lang="pl-PL" dirty="0"/>
        </a:p>
      </dgm:t>
    </dgm:pt>
    <dgm:pt modelId="{56ECE7AB-73B7-4308-B4E5-88D9B5362C48}" type="parTrans" cxnId="{BBF29AA1-CDA8-4E85-8F75-D418E776DE46}">
      <dgm:prSet/>
      <dgm:spPr/>
      <dgm:t>
        <a:bodyPr/>
        <a:lstStyle/>
        <a:p>
          <a:endParaRPr lang="pl-PL"/>
        </a:p>
      </dgm:t>
    </dgm:pt>
    <dgm:pt modelId="{2741671F-F922-4354-932A-E589A367C825}" type="sibTrans" cxnId="{BBF29AA1-CDA8-4E85-8F75-D418E776DE46}">
      <dgm:prSet/>
      <dgm:spPr/>
      <dgm:t>
        <a:bodyPr/>
        <a:lstStyle/>
        <a:p>
          <a:endParaRPr lang="pl-PL"/>
        </a:p>
      </dgm:t>
    </dgm:pt>
    <dgm:pt modelId="{E70A98AD-5271-4AA7-B883-25F44ED10612}" type="pres">
      <dgm:prSet presAssocID="{3F9F9229-BBAC-4311-BA07-00390EFEB1DF}" presName="Name0" presStyleCnt="0">
        <dgm:presLayoutVars>
          <dgm:dir/>
          <dgm:resizeHandles val="exact"/>
        </dgm:presLayoutVars>
      </dgm:prSet>
      <dgm:spPr/>
    </dgm:pt>
    <dgm:pt modelId="{1D0B6242-C930-4B24-BFB7-AABF1654720E}" type="pres">
      <dgm:prSet presAssocID="{F6213105-F92A-477F-94ED-9AEB6642A476}" presName="parTxOnly" presStyleLbl="node1" presStyleIdx="0" presStyleCnt="5">
        <dgm:presLayoutVars>
          <dgm:bulletEnabled val="1"/>
        </dgm:presLayoutVars>
      </dgm:prSet>
      <dgm:spPr/>
      <dgm:t>
        <a:bodyPr/>
        <a:lstStyle/>
        <a:p>
          <a:endParaRPr lang="pl-PL"/>
        </a:p>
      </dgm:t>
    </dgm:pt>
    <dgm:pt modelId="{EF374AC7-1EEB-4492-9502-F6ADB9E861A4}" type="pres">
      <dgm:prSet presAssocID="{2079DA72-511D-47FE-8EAB-46D09D3895A6}" presName="parSpace" presStyleCnt="0"/>
      <dgm:spPr/>
    </dgm:pt>
    <dgm:pt modelId="{37A64F01-72EC-4969-835F-24613E31E21E}" type="pres">
      <dgm:prSet presAssocID="{150C1AB3-03DA-4479-A6A8-6E880181E3B2}" presName="parTxOnly" presStyleLbl="node1" presStyleIdx="1" presStyleCnt="5">
        <dgm:presLayoutVars>
          <dgm:bulletEnabled val="1"/>
        </dgm:presLayoutVars>
      </dgm:prSet>
      <dgm:spPr/>
      <dgm:t>
        <a:bodyPr/>
        <a:lstStyle/>
        <a:p>
          <a:endParaRPr lang="pl-PL"/>
        </a:p>
      </dgm:t>
    </dgm:pt>
    <dgm:pt modelId="{CCC67414-7ABB-4BF1-A737-2C609CA8A862}" type="pres">
      <dgm:prSet presAssocID="{7E9EC2E9-04D8-455A-BE28-4FF9A416B584}" presName="parSpace" presStyleCnt="0"/>
      <dgm:spPr/>
    </dgm:pt>
    <dgm:pt modelId="{BD4B23D1-044A-4A1C-AF4E-D5893375DFA5}" type="pres">
      <dgm:prSet presAssocID="{EC7B8D6A-4DF9-4DA1-917F-5171042A4B97}" presName="parTxOnly" presStyleLbl="node1" presStyleIdx="2" presStyleCnt="5">
        <dgm:presLayoutVars>
          <dgm:bulletEnabled val="1"/>
        </dgm:presLayoutVars>
      </dgm:prSet>
      <dgm:spPr/>
      <dgm:t>
        <a:bodyPr/>
        <a:lstStyle/>
        <a:p>
          <a:endParaRPr lang="pl-PL"/>
        </a:p>
      </dgm:t>
    </dgm:pt>
    <dgm:pt modelId="{B2D726C8-2D2C-4E73-99F4-C2E98ABE48E9}" type="pres">
      <dgm:prSet presAssocID="{D38BD745-BACA-4D7A-8446-010D3A5F9990}" presName="parSpace" presStyleCnt="0"/>
      <dgm:spPr/>
    </dgm:pt>
    <dgm:pt modelId="{DD4ED428-D77F-4B4B-B692-F2AFE8805E1A}" type="pres">
      <dgm:prSet presAssocID="{30924528-CA7B-4FD7-8850-66E5568C61AF}" presName="parTxOnly" presStyleLbl="node1" presStyleIdx="3" presStyleCnt="5">
        <dgm:presLayoutVars>
          <dgm:bulletEnabled val="1"/>
        </dgm:presLayoutVars>
      </dgm:prSet>
      <dgm:spPr/>
      <dgm:t>
        <a:bodyPr/>
        <a:lstStyle/>
        <a:p>
          <a:endParaRPr lang="pl-PL"/>
        </a:p>
      </dgm:t>
    </dgm:pt>
    <dgm:pt modelId="{9D8A6F06-7804-420A-A2D0-42EE26F35546}" type="pres">
      <dgm:prSet presAssocID="{1E7D0574-1AF2-4E8E-8C87-251284A7E905}" presName="parSpace" presStyleCnt="0"/>
      <dgm:spPr/>
    </dgm:pt>
    <dgm:pt modelId="{F7CDDAE3-E277-4DFA-84DD-49E6ED081592}" type="pres">
      <dgm:prSet presAssocID="{F2E758D5-CF16-428D-AAFE-4F19F0F2F354}" presName="parTxOnly" presStyleLbl="node1" presStyleIdx="4" presStyleCnt="5">
        <dgm:presLayoutVars>
          <dgm:bulletEnabled val="1"/>
        </dgm:presLayoutVars>
      </dgm:prSet>
      <dgm:spPr/>
      <dgm:t>
        <a:bodyPr/>
        <a:lstStyle/>
        <a:p>
          <a:endParaRPr lang="pl-PL"/>
        </a:p>
      </dgm:t>
    </dgm:pt>
  </dgm:ptLst>
  <dgm:cxnLst>
    <dgm:cxn modelId="{7CAC850C-D6B7-468E-AEA5-8A6B405F3DAD}" type="presOf" srcId="{F6213105-F92A-477F-94ED-9AEB6642A476}" destId="{1D0B6242-C930-4B24-BFB7-AABF1654720E}" srcOrd="0" destOrd="0" presId="urn:microsoft.com/office/officeart/2005/8/layout/hChevron3"/>
    <dgm:cxn modelId="{03785F27-9EC9-4462-9E2F-8D7D3A6D7D26}" type="presOf" srcId="{EC7B8D6A-4DF9-4DA1-917F-5171042A4B97}" destId="{BD4B23D1-044A-4A1C-AF4E-D5893375DFA5}" srcOrd="0" destOrd="0" presId="urn:microsoft.com/office/officeart/2005/8/layout/hChevron3"/>
    <dgm:cxn modelId="{EAC7FD52-E4E2-474B-8009-76CEF32EEE75}" srcId="{3F9F9229-BBAC-4311-BA07-00390EFEB1DF}" destId="{30924528-CA7B-4FD7-8850-66E5568C61AF}" srcOrd="3" destOrd="0" parTransId="{A313F91F-46F6-475E-BFF9-BABA454AA501}" sibTransId="{1E7D0574-1AF2-4E8E-8C87-251284A7E905}"/>
    <dgm:cxn modelId="{DB82C2A6-AFAA-4515-9742-96F4B06490BF}" type="presOf" srcId="{150C1AB3-03DA-4479-A6A8-6E880181E3B2}" destId="{37A64F01-72EC-4969-835F-24613E31E21E}" srcOrd="0" destOrd="0" presId="urn:microsoft.com/office/officeart/2005/8/layout/hChevron3"/>
    <dgm:cxn modelId="{A2657EA5-1B7D-43B5-BA22-8B3ABC38C402}" type="presOf" srcId="{F2E758D5-CF16-428D-AAFE-4F19F0F2F354}" destId="{F7CDDAE3-E277-4DFA-84DD-49E6ED081592}" srcOrd="0" destOrd="0" presId="urn:microsoft.com/office/officeart/2005/8/layout/hChevron3"/>
    <dgm:cxn modelId="{BBF29AA1-CDA8-4E85-8F75-D418E776DE46}" srcId="{3F9F9229-BBAC-4311-BA07-00390EFEB1DF}" destId="{F2E758D5-CF16-428D-AAFE-4F19F0F2F354}" srcOrd="4" destOrd="0" parTransId="{56ECE7AB-73B7-4308-B4E5-88D9B5362C48}" sibTransId="{2741671F-F922-4354-932A-E589A367C825}"/>
    <dgm:cxn modelId="{0F2E0C93-FC40-43A1-921C-1FF48C68D6DE}" srcId="{3F9F9229-BBAC-4311-BA07-00390EFEB1DF}" destId="{EC7B8D6A-4DF9-4DA1-917F-5171042A4B97}" srcOrd="2" destOrd="0" parTransId="{67E3BC86-7081-4B7D-96A1-432A8856CAE6}" sibTransId="{D38BD745-BACA-4D7A-8446-010D3A5F9990}"/>
    <dgm:cxn modelId="{883AEE68-4929-42BD-9199-95A7B7A4C6E5}" srcId="{3F9F9229-BBAC-4311-BA07-00390EFEB1DF}" destId="{150C1AB3-03DA-4479-A6A8-6E880181E3B2}" srcOrd="1" destOrd="0" parTransId="{DF4797FA-ED0B-4010-814A-714DFE5C18C4}" sibTransId="{7E9EC2E9-04D8-455A-BE28-4FF9A416B584}"/>
    <dgm:cxn modelId="{B8BD9ABA-FEF8-4B78-8092-98CBDDC701C3}" srcId="{3F9F9229-BBAC-4311-BA07-00390EFEB1DF}" destId="{F6213105-F92A-477F-94ED-9AEB6642A476}" srcOrd="0" destOrd="0" parTransId="{22777817-B8C0-4CB2-A1B9-C6E9D390C490}" sibTransId="{2079DA72-511D-47FE-8EAB-46D09D3895A6}"/>
    <dgm:cxn modelId="{53CBECB7-5CF1-4B6B-B711-B5C9C702AED7}" type="presOf" srcId="{30924528-CA7B-4FD7-8850-66E5568C61AF}" destId="{DD4ED428-D77F-4B4B-B692-F2AFE8805E1A}" srcOrd="0" destOrd="0" presId="urn:microsoft.com/office/officeart/2005/8/layout/hChevron3"/>
    <dgm:cxn modelId="{F4BB3D20-7435-4117-A7FD-C2819C5B5C1B}" type="presOf" srcId="{3F9F9229-BBAC-4311-BA07-00390EFEB1DF}" destId="{E70A98AD-5271-4AA7-B883-25F44ED10612}" srcOrd="0" destOrd="0" presId="urn:microsoft.com/office/officeart/2005/8/layout/hChevron3"/>
    <dgm:cxn modelId="{0BDDAB8B-4BB8-4E17-922D-3A29B0D1B957}" type="presParOf" srcId="{E70A98AD-5271-4AA7-B883-25F44ED10612}" destId="{1D0B6242-C930-4B24-BFB7-AABF1654720E}" srcOrd="0" destOrd="0" presId="urn:microsoft.com/office/officeart/2005/8/layout/hChevron3"/>
    <dgm:cxn modelId="{84C0A5F6-12EB-48FA-86CD-662300824F84}" type="presParOf" srcId="{E70A98AD-5271-4AA7-B883-25F44ED10612}" destId="{EF374AC7-1EEB-4492-9502-F6ADB9E861A4}" srcOrd="1" destOrd="0" presId="urn:microsoft.com/office/officeart/2005/8/layout/hChevron3"/>
    <dgm:cxn modelId="{40DC5DD7-41CD-4332-BBB5-AAB4473E1DEF}" type="presParOf" srcId="{E70A98AD-5271-4AA7-B883-25F44ED10612}" destId="{37A64F01-72EC-4969-835F-24613E31E21E}" srcOrd="2" destOrd="0" presId="urn:microsoft.com/office/officeart/2005/8/layout/hChevron3"/>
    <dgm:cxn modelId="{92EAE5BC-29F1-4436-AE67-E23A89817DF1}" type="presParOf" srcId="{E70A98AD-5271-4AA7-B883-25F44ED10612}" destId="{CCC67414-7ABB-4BF1-A737-2C609CA8A862}" srcOrd="3" destOrd="0" presId="urn:microsoft.com/office/officeart/2005/8/layout/hChevron3"/>
    <dgm:cxn modelId="{0A64244E-CD3F-48B2-BD46-DE404AB9863D}" type="presParOf" srcId="{E70A98AD-5271-4AA7-B883-25F44ED10612}" destId="{BD4B23D1-044A-4A1C-AF4E-D5893375DFA5}" srcOrd="4" destOrd="0" presId="urn:microsoft.com/office/officeart/2005/8/layout/hChevron3"/>
    <dgm:cxn modelId="{7EB71A0F-7131-4165-B42C-3D8C1DE4A1C7}" type="presParOf" srcId="{E70A98AD-5271-4AA7-B883-25F44ED10612}" destId="{B2D726C8-2D2C-4E73-99F4-C2E98ABE48E9}" srcOrd="5" destOrd="0" presId="urn:microsoft.com/office/officeart/2005/8/layout/hChevron3"/>
    <dgm:cxn modelId="{12A0ADE7-EAAC-41B6-887E-8133D0B1C333}" type="presParOf" srcId="{E70A98AD-5271-4AA7-B883-25F44ED10612}" destId="{DD4ED428-D77F-4B4B-B692-F2AFE8805E1A}" srcOrd="6" destOrd="0" presId="urn:microsoft.com/office/officeart/2005/8/layout/hChevron3"/>
    <dgm:cxn modelId="{E2A104C8-DE7E-45A6-BF94-D361B8FB68A1}" type="presParOf" srcId="{E70A98AD-5271-4AA7-B883-25F44ED10612}" destId="{9D8A6F06-7804-420A-A2D0-42EE26F35546}" srcOrd="7" destOrd="0" presId="urn:microsoft.com/office/officeart/2005/8/layout/hChevron3"/>
    <dgm:cxn modelId="{9F8E889C-BCC8-44F0-A1DB-2911250A8E9F}" type="presParOf" srcId="{E70A98AD-5271-4AA7-B883-25F44ED10612}" destId="{F7CDDAE3-E277-4DFA-84DD-49E6ED081592}"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B6242-C930-4B24-BFB7-AABF1654720E}">
      <dsp:nvSpPr>
        <dsp:cNvPr id="0" name=""/>
        <dsp:cNvSpPr/>
      </dsp:nvSpPr>
      <dsp:spPr>
        <a:xfrm>
          <a:off x="1085" y="2032811"/>
          <a:ext cx="2116740" cy="84669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lvl="0" algn="ctr" defTabSz="488950">
            <a:lnSpc>
              <a:spcPct val="90000"/>
            </a:lnSpc>
            <a:spcBef>
              <a:spcPct val="0"/>
            </a:spcBef>
            <a:spcAft>
              <a:spcPct val="35000"/>
            </a:spcAft>
          </a:pPr>
          <a:r>
            <a:rPr lang="pl-PL" sz="1100" kern="1200" dirty="0" smtClean="0"/>
            <a:t>Rozmowa uczestnika zdarzenia z kierownictwem szkoły</a:t>
          </a:r>
          <a:endParaRPr lang="pl-PL" sz="1100" kern="1200" dirty="0"/>
        </a:p>
      </dsp:txBody>
      <dsp:txXfrm>
        <a:off x="1085" y="2032811"/>
        <a:ext cx="1905066" cy="846696"/>
      </dsp:txXfrm>
    </dsp:sp>
    <dsp:sp modelId="{37A64F01-72EC-4969-835F-24613E31E21E}">
      <dsp:nvSpPr>
        <dsp:cNvPr id="0" name=""/>
        <dsp:cNvSpPr/>
      </dsp:nvSpPr>
      <dsp:spPr>
        <a:xfrm>
          <a:off x="1694477" y="2032811"/>
          <a:ext cx="2116740" cy="84669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pl-PL" sz="1100" kern="1200" dirty="0" smtClean="0"/>
            <a:t>Powiadomienie rodziców</a:t>
          </a:r>
          <a:endParaRPr lang="pl-PL" sz="1100" kern="1200" dirty="0"/>
        </a:p>
      </dsp:txBody>
      <dsp:txXfrm>
        <a:off x="2117825" y="2032811"/>
        <a:ext cx="1270044" cy="846696"/>
      </dsp:txXfrm>
    </dsp:sp>
    <dsp:sp modelId="{BD4B23D1-044A-4A1C-AF4E-D5893375DFA5}">
      <dsp:nvSpPr>
        <dsp:cNvPr id="0" name=""/>
        <dsp:cNvSpPr/>
      </dsp:nvSpPr>
      <dsp:spPr>
        <a:xfrm>
          <a:off x="3387869" y="2032811"/>
          <a:ext cx="2116740" cy="84669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pl-PL" sz="1100" kern="1200" dirty="0" smtClean="0"/>
            <a:t>Działania wychowawcze i wyciągnięcie konsekwencji wobec sprawcy</a:t>
          </a:r>
          <a:endParaRPr lang="pl-PL" sz="1100" kern="1200" dirty="0"/>
        </a:p>
      </dsp:txBody>
      <dsp:txXfrm>
        <a:off x="3811217" y="2032811"/>
        <a:ext cx="1270044" cy="846696"/>
      </dsp:txXfrm>
    </dsp:sp>
    <dsp:sp modelId="{DD4ED428-D77F-4B4B-B692-F2AFE8805E1A}">
      <dsp:nvSpPr>
        <dsp:cNvPr id="0" name=""/>
        <dsp:cNvSpPr/>
      </dsp:nvSpPr>
      <dsp:spPr>
        <a:xfrm>
          <a:off x="5081262" y="2032811"/>
          <a:ext cx="2116740" cy="84669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pl-PL" sz="1100" kern="1200" dirty="0" smtClean="0"/>
            <a:t>Powiadomienie policji/sądu rodzinnego w przypadku naruszenia prawa</a:t>
          </a:r>
          <a:endParaRPr lang="pl-PL" sz="1100" kern="1200" dirty="0"/>
        </a:p>
      </dsp:txBody>
      <dsp:txXfrm>
        <a:off x="5504610" y="2032811"/>
        <a:ext cx="1270044" cy="846696"/>
      </dsp:txXfrm>
    </dsp:sp>
    <dsp:sp modelId="{F7CDDAE3-E277-4DFA-84DD-49E6ED081592}">
      <dsp:nvSpPr>
        <dsp:cNvPr id="0" name=""/>
        <dsp:cNvSpPr/>
      </dsp:nvSpPr>
      <dsp:spPr>
        <a:xfrm>
          <a:off x="6774654" y="2032811"/>
          <a:ext cx="2116740" cy="84669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a:lnSpc>
              <a:spcPct val="90000"/>
            </a:lnSpc>
            <a:spcBef>
              <a:spcPct val="0"/>
            </a:spcBef>
            <a:spcAft>
              <a:spcPct val="35000"/>
            </a:spcAft>
          </a:pPr>
          <a:r>
            <a:rPr lang="pl-PL" sz="1100" kern="1200" dirty="0" smtClean="0"/>
            <a:t>Udzielenie uczestnikom zdarzenia wsparcia psychologicznego</a:t>
          </a:r>
          <a:endParaRPr lang="pl-PL" sz="1100" kern="1200" dirty="0"/>
        </a:p>
      </dsp:txBody>
      <dsp:txXfrm>
        <a:off x="7198002" y="2032811"/>
        <a:ext cx="1270044" cy="84669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26.05.2019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26.05.2019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26.05.2019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26.05.2019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26.05.2019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26.05.2019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26.05.2019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26.05.2019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26.05.2019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26.05.2019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26.05.2019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26.05.2019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620689"/>
            <a:ext cx="7772400" cy="3528391"/>
          </a:xfrm>
        </p:spPr>
        <p:txBody>
          <a:bodyPr>
            <a:normAutofit fontScale="90000"/>
          </a:bodyPr>
          <a:lstStyle/>
          <a:p>
            <a:r>
              <a:rPr lang="pl-PL" dirty="0"/>
              <a:t/>
            </a:r>
            <a:br>
              <a:rPr lang="pl-PL" dirty="0"/>
            </a:br>
            <a:r>
              <a:rPr lang="pl-PL" dirty="0"/>
              <a:t> </a:t>
            </a:r>
            <a:r>
              <a:rPr lang="pl-PL" sz="3700" b="1" dirty="0"/>
              <a:t>Procedury reagowania w przypadku wystąpienia </a:t>
            </a:r>
            <a:r>
              <a:rPr lang="pl-PL" sz="3700" b="1" dirty="0" smtClean="0"/>
              <a:t/>
            </a:r>
            <a:br>
              <a:rPr lang="pl-PL" sz="3700" b="1" dirty="0" smtClean="0"/>
            </a:br>
            <a:r>
              <a:rPr lang="pl-PL" sz="3700" b="1" dirty="0" smtClean="0"/>
              <a:t>wewnętrznych </a:t>
            </a:r>
            <a:r>
              <a:rPr lang="pl-PL" sz="3700" b="1" dirty="0"/>
              <a:t>i zewnętrznych </a:t>
            </a:r>
            <a:r>
              <a:rPr lang="pl-PL" sz="3700" b="1" dirty="0" smtClean="0"/>
              <a:t/>
            </a:r>
            <a:br>
              <a:rPr lang="pl-PL" sz="3700" b="1" dirty="0" smtClean="0"/>
            </a:br>
            <a:r>
              <a:rPr lang="pl-PL" sz="3700" b="1" dirty="0" smtClean="0"/>
              <a:t>zagrożeń </a:t>
            </a:r>
            <a:r>
              <a:rPr lang="pl-PL" sz="3700" b="1" dirty="0"/>
              <a:t>fizycznych </a:t>
            </a:r>
            <a:r>
              <a:rPr lang="pl-PL" sz="3700" b="1" dirty="0" smtClean="0"/>
              <a:t/>
            </a:r>
            <a:br>
              <a:rPr lang="pl-PL" sz="3700" b="1" dirty="0" smtClean="0"/>
            </a:br>
            <a:r>
              <a:rPr lang="pl-PL" sz="3700" b="1" dirty="0" smtClean="0"/>
              <a:t>w Szkole Podstawowej w Jazowsku</a:t>
            </a:r>
            <a:endParaRPr lang="pl-PL" sz="3700" dirty="0"/>
          </a:p>
        </p:txBody>
      </p:sp>
      <p:sp>
        <p:nvSpPr>
          <p:cNvPr id="3" name="Podtytuł 2"/>
          <p:cNvSpPr>
            <a:spLocks noGrp="1"/>
          </p:cNvSpPr>
          <p:nvPr>
            <p:ph type="subTitle" idx="1"/>
          </p:nvPr>
        </p:nvSpPr>
        <p:spPr>
          <a:xfrm>
            <a:off x="1371600" y="5805264"/>
            <a:ext cx="6400800" cy="504056"/>
          </a:xfrm>
        </p:spPr>
        <p:txBody>
          <a:bodyPr>
            <a:normAutofit/>
          </a:bodyPr>
          <a:lstStyle/>
          <a:p>
            <a:r>
              <a:rPr lang="pl-PL" sz="2200" dirty="0" smtClean="0"/>
              <a:t>maj 2019</a:t>
            </a:r>
            <a:endParaRPr lang="pl-PL" sz="2200" dirty="0"/>
          </a:p>
        </p:txBody>
      </p:sp>
    </p:spTree>
    <p:extLst>
      <p:ext uri="{BB962C8B-B14F-4D97-AF65-F5344CB8AC3E}">
        <p14:creationId xmlns:p14="http://schemas.microsoft.com/office/powerpoint/2010/main" val="2783450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500" b="1" dirty="0"/>
              <a:t>Procedura postępowania na wypadek wystąpienia agresywnych </a:t>
            </a:r>
            <a:r>
              <a:rPr lang="pl-PL" sz="2500" b="1" dirty="0" err="1"/>
              <a:t>zachowań</a:t>
            </a:r>
            <a:r>
              <a:rPr lang="pl-PL" sz="2500" b="1" dirty="0"/>
              <a:t> w szkole </a:t>
            </a:r>
            <a:endParaRPr lang="pl-PL" sz="2500" dirty="0"/>
          </a:p>
        </p:txBody>
      </p:sp>
      <p:sp>
        <p:nvSpPr>
          <p:cNvPr id="3" name="Symbol zastępczy zawartości 2"/>
          <p:cNvSpPr>
            <a:spLocks noGrp="1"/>
          </p:cNvSpPr>
          <p:nvPr>
            <p:ph idx="1"/>
          </p:nvPr>
        </p:nvSpPr>
        <p:spPr/>
        <p:txBody>
          <a:bodyPr>
            <a:normAutofit fontScale="92500" lnSpcReduction="20000"/>
          </a:bodyPr>
          <a:lstStyle/>
          <a:p>
            <a:r>
              <a:rPr lang="pl-PL" sz="2200" dirty="0"/>
              <a:t>bezzwłocznie podjąć działania mające na celu powstrzymanie i wyeliminowanie tego zjawiska. Obowiązkiem każdego pracownika szkoły, który zaobserwował atak agresji fizycznej lub został o nim poinformowany jest przerwanie tego </a:t>
            </a:r>
            <a:r>
              <a:rPr lang="pl-PL" sz="2200" dirty="0" smtClean="0"/>
              <a:t>zachowania, </a:t>
            </a:r>
          </a:p>
          <a:p>
            <a:r>
              <a:rPr lang="pl-PL" sz="2400" dirty="0" smtClean="0"/>
              <a:t>w  </a:t>
            </a:r>
            <a:r>
              <a:rPr lang="pl-PL" sz="2400" dirty="0"/>
              <a:t>przypadku  zagrożenia  </a:t>
            </a:r>
            <a:r>
              <a:rPr lang="pl-PL" sz="2400" dirty="0" smtClean="0"/>
              <a:t>życia wezwać karetkę pogotowia, nawet bez uzyskania zgody rodziców,</a:t>
            </a:r>
          </a:p>
          <a:p>
            <a:r>
              <a:rPr lang="pl-PL" sz="2400" dirty="0" smtClean="0"/>
              <a:t>opiekę nad uczniem podczas udzielania pomocy medycznej, ale bez możliwości udzielenia zgody na operację, sprawuje osoba wyznaczona przez dyrektora szkoły,</a:t>
            </a:r>
          </a:p>
          <a:p>
            <a:r>
              <a:rPr lang="pl-PL" sz="2400" dirty="0" smtClean="0"/>
              <a:t>decyzję </a:t>
            </a:r>
            <a:r>
              <a:rPr lang="pl-PL" sz="2400" dirty="0"/>
              <a:t>o dalszym leczeniu dziecka podejmują </a:t>
            </a:r>
            <a:r>
              <a:rPr lang="pl-PL" sz="2400" dirty="0" smtClean="0"/>
              <a:t>rodzice,</a:t>
            </a:r>
          </a:p>
          <a:p>
            <a:r>
              <a:rPr lang="pl-PL" sz="2400" dirty="0" smtClean="0"/>
              <a:t>w </a:t>
            </a:r>
            <a:r>
              <a:rPr lang="pl-PL" sz="2400" dirty="0"/>
              <a:t>przypadku agresji fizycznej poczucia bezpieczeństwa i wsparcia wymagają również świadkowie ataku</a:t>
            </a:r>
            <a:r>
              <a:rPr lang="pl-PL" sz="2400" dirty="0" smtClean="0"/>
              <a:t>.</a:t>
            </a:r>
          </a:p>
          <a:p>
            <a:r>
              <a:rPr lang="pl-PL" sz="2400" dirty="0"/>
              <a:t>W przypadku wszczynania kolejnych ataków przez agresora, z </a:t>
            </a:r>
            <a:r>
              <a:rPr lang="pl-PL" sz="2400" dirty="0" smtClean="0"/>
              <a:t>widocznymi </a:t>
            </a:r>
            <a:r>
              <a:rPr lang="pl-PL" sz="2400" dirty="0"/>
              <a:t>skutkami pobicia - szkoła kieruje sprawę na Policję, od postępowania której zależą dalsze losy sprawcy przemocy.</a:t>
            </a:r>
            <a:endParaRPr lang="pl-PL" sz="2400" dirty="0" smtClean="0"/>
          </a:p>
          <a:p>
            <a:endParaRPr lang="pl-PL" sz="2400" dirty="0" smtClean="0"/>
          </a:p>
          <a:p>
            <a:endParaRPr lang="pl-PL" sz="2200" dirty="0"/>
          </a:p>
        </p:txBody>
      </p:sp>
    </p:spTree>
    <p:extLst>
      <p:ext uri="{BB962C8B-B14F-4D97-AF65-F5344CB8AC3E}">
        <p14:creationId xmlns:p14="http://schemas.microsoft.com/office/powerpoint/2010/main" val="15497142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t>Procedura postępowania na wypadek wystąpienia kradzieży lub wymuszenia pieniędzy lub przedmiotów wartościowych</a:t>
            </a:r>
            <a:endParaRPr lang="pl-PL" sz="2400" dirty="0"/>
          </a:p>
        </p:txBody>
      </p:sp>
      <p:sp>
        <p:nvSpPr>
          <p:cNvPr id="3" name="Symbol zastępczy zawartości 2"/>
          <p:cNvSpPr>
            <a:spLocks noGrp="1"/>
          </p:cNvSpPr>
          <p:nvPr>
            <p:ph idx="1"/>
          </p:nvPr>
        </p:nvSpPr>
        <p:spPr/>
        <p:txBody>
          <a:bodyPr>
            <a:normAutofit/>
          </a:bodyPr>
          <a:lstStyle/>
          <a:p>
            <a:r>
              <a:rPr lang="pl-PL" sz="2200" dirty="0" smtClean="0"/>
              <a:t>Osoba, która wykryła kradzież, winna bezzwłocznie powiadomić dyrektora szkoły,</a:t>
            </a:r>
          </a:p>
          <a:p>
            <a:r>
              <a:rPr lang="pl-PL" sz="2200" dirty="0"/>
              <a:t>Należy przekazać sprawcę czynu pod opiekę pedagoga szkolnego lub dyrektora </a:t>
            </a:r>
            <a:r>
              <a:rPr lang="pl-PL" sz="2200" dirty="0" smtClean="0"/>
              <a:t>szkoły,</a:t>
            </a:r>
          </a:p>
          <a:p>
            <a:r>
              <a:rPr lang="pl-PL" sz="2200" dirty="0"/>
              <a:t>Należy   zabezpieczyć   dowody   przestępstwa   tj</a:t>
            </a:r>
            <a:r>
              <a:rPr lang="pl-PL" sz="2200" dirty="0" smtClean="0"/>
              <a:t>. przedmiotów pochodzących z kradzieży i przekazanie ich policji,</a:t>
            </a:r>
          </a:p>
          <a:p>
            <a:r>
              <a:rPr lang="pl-PL" sz="2200" dirty="0" smtClean="0"/>
              <a:t>We współpracy z pedagogiem ustalić okoliczności czynu i ewentualnych świadków czynu</a:t>
            </a:r>
          </a:p>
          <a:p>
            <a:r>
              <a:rPr lang="pl-PL" sz="2400" dirty="0" smtClean="0"/>
              <a:t>Powiadomić Policję,</a:t>
            </a:r>
          </a:p>
          <a:p>
            <a:r>
              <a:rPr lang="pl-PL" sz="2200" dirty="0" smtClean="0"/>
              <a:t>Sprawca winien dokonać zadośćuczynienia poszkodowanemu w kradzieży</a:t>
            </a:r>
            <a:endParaRPr lang="pl-PL" sz="2200" dirty="0"/>
          </a:p>
        </p:txBody>
      </p:sp>
    </p:spTree>
    <p:extLst>
      <p:ext uri="{BB962C8B-B14F-4D97-AF65-F5344CB8AC3E}">
        <p14:creationId xmlns:p14="http://schemas.microsoft.com/office/powerpoint/2010/main" val="29674799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Procedura postępowania w sytuacji wypadku ucznia w szkole</a:t>
            </a:r>
            <a:endParaRPr lang="pl-PL" sz="2400" dirty="0"/>
          </a:p>
        </p:txBody>
      </p:sp>
      <p:sp>
        <p:nvSpPr>
          <p:cNvPr id="3" name="Symbol zastępczy zawartości 2"/>
          <p:cNvSpPr>
            <a:spLocks noGrp="1"/>
          </p:cNvSpPr>
          <p:nvPr>
            <p:ph idx="1"/>
          </p:nvPr>
        </p:nvSpPr>
        <p:spPr>
          <a:xfrm>
            <a:off x="457200" y="1268760"/>
            <a:ext cx="8229600" cy="5472608"/>
          </a:xfrm>
        </p:spPr>
        <p:txBody>
          <a:bodyPr>
            <a:normAutofit fontScale="92500"/>
          </a:bodyPr>
          <a:lstStyle/>
          <a:p>
            <a:r>
              <a:rPr lang="pl-PL" sz="2000" dirty="0"/>
              <a:t>Udzielenie pierwszej pomocy przedmedycznej </a:t>
            </a:r>
            <a:r>
              <a:rPr lang="pl-PL" sz="2000" dirty="0" smtClean="0"/>
              <a:t>poszkodowanemu,</a:t>
            </a:r>
          </a:p>
          <a:p>
            <a:r>
              <a:rPr lang="pl-PL" sz="2000" dirty="0"/>
              <a:t>Obowiązek powiadamiania </a:t>
            </a:r>
            <a:r>
              <a:rPr lang="pl-PL" sz="2000" dirty="0" smtClean="0"/>
              <a:t>rodziców i </a:t>
            </a:r>
            <a:r>
              <a:rPr lang="pl-PL" sz="2000" dirty="0"/>
              <a:t>zabezpieczenia miejsca </a:t>
            </a:r>
            <a:r>
              <a:rPr lang="pl-PL" sz="2000" dirty="0" smtClean="0"/>
              <a:t>zdarzenia, o wypadku śmiertelnym, ciężkim zawiadamia się niezwłocznie prokuratora i kuratora oświaty,</a:t>
            </a:r>
          </a:p>
          <a:p>
            <a:r>
              <a:rPr lang="pl-PL" sz="2000" dirty="0" smtClean="0"/>
              <a:t>W trudnych przypadkach wzywa się pogotowie ratunkowe, w </a:t>
            </a:r>
            <a:r>
              <a:rPr lang="pl-PL" sz="2000" dirty="0"/>
              <a:t>przypadku stwierdzenia przez lekarza potrzeby pobytu ucznia w </a:t>
            </a:r>
            <a:r>
              <a:rPr lang="pl-PL" sz="2000" dirty="0" smtClean="0"/>
              <a:t>szpitalu należy zapewnić uczniowi opiekę w drodze do szpitala,</a:t>
            </a:r>
          </a:p>
          <a:p>
            <a:r>
              <a:rPr lang="pl-PL" sz="2000" dirty="0"/>
              <a:t>Jeżeli wypadek został spowodowany niesprawnością techniczną pomieszczenia lub urządzeń, miejsce wypadku pozostawia się nienaruszone. </a:t>
            </a:r>
            <a:endParaRPr lang="pl-PL" sz="2000" dirty="0" smtClean="0"/>
          </a:p>
          <a:p>
            <a:r>
              <a:rPr lang="pl-PL" sz="2000" dirty="0" smtClean="0"/>
              <a:t>Powołuje się </a:t>
            </a:r>
            <a:r>
              <a:rPr lang="pl-PL" sz="2000" dirty="0"/>
              <a:t>zespół </a:t>
            </a:r>
            <a:r>
              <a:rPr lang="pl-PL" sz="2000" dirty="0" smtClean="0"/>
              <a:t>powypadkowy, który </a:t>
            </a:r>
            <a:r>
              <a:rPr lang="pl-PL" sz="2000" dirty="0"/>
              <a:t>przeprowadza postępowanie powypadkowe i sporządza </a:t>
            </a:r>
            <a:r>
              <a:rPr lang="pl-PL" sz="2000" dirty="0" smtClean="0"/>
              <a:t>dokumentację, </a:t>
            </a:r>
            <a:r>
              <a:rPr lang="pl-PL" sz="2000" dirty="0"/>
              <a:t>sporządza protokół powypadkowy nie później niż w </a:t>
            </a:r>
            <a:r>
              <a:rPr lang="pl-PL" sz="2000" dirty="0" smtClean="0"/>
              <a:t>ciąg 21 dni od daty zawiadomienia o wypadku,</a:t>
            </a:r>
          </a:p>
          <a:p>
            <a:r>
              <a:rPr lang="pl-PL" sz="2000" dirty="0"/>
              <a:t>Z treścią protokołu powypadkowego i innymi materiałami postępowania powypadkowego zaznajamia się: poszkodowanego pełnoletniego i rodziców </a:t>
            </a:r>
            <a:r>
              <a:rPr lang="pl-PL" sz="2000" dirty="0" smtClean="0"/>
              <a:t>,</a:t>
            </a:r>
          </a:p>
          <a:p>
            <a:r>
              <a:rPr lang="pl-PL" sz="2000" dirty="0"/>
              <a:t>W ciągu 7 dni od dnia doręczenia protokołu powypadkowego osoby, którym doręczono protokół, mogą złożyć zastrzeżenia do ustaleń protokołu </a:t>
            </a:r>
            <a:endParaRPr lang="pl-PL" sz="2000" dirty="0" smtClean="0"/>
          </a:p>
          <a:p>
            <a:endParaRPr lang="pl-PL" sz="1800" dirty="0"/>
          </a:p>
          <a:p>
            <a:endParaRPr lang="pl-PL" sz="1800" dirty="0" smtClean="0"/>
          </a:p>
          <a:p>
            <a:endParaRPr lang="pl-PL" sz="1800" dirty="0"/>
          </a:p>
        </p:txBody>
      </p:sp>
    </p:spTree>
    <p:extLst>
      <p:ext uri="{BB962C8B-B14F-4D97-AF65-F5344CB8AC3E}">
        <p14:creationId xmlns:p14="http://schemas.microsoft.com/office/powerpoint/2010/main" val="3299134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714202"/>
          </a:xfrm>
        </p:spPr>
        <p:txBody>
          <a:bodyPr>
            <a:normAutofit/>
          </a:bodyPr>
          <a:lstStyle/>
          <a:p>
            <a:r>
              <a:rPr lang="pl-PL" sz="1800" b="1" dirty="0"/>
              <a:t>Procedura postępowania na wypadek popełnienia przez ucznia czynu </a:t>
            </a:r>
            <a:r>
              <a:rPr lang="pl-PL" sz="1800" b="1" dirty="0" smtClean="0"/>
              <a:t>karalnego</a:t>
            </a:r>
            <a:br>
              <a:rPr lang="pl-PL" sz="1800" b="1" dirty="0" smtClean="0"/>
            </a:br>
            <a:r>
              <a:rPr lang="pl-PL" sz="1800" dirty="0" smtClean="0"/>
              <a:t>jeżeli nieletni </a:t>
            </a:r>
            <a:r>
              <a:rPr lang="pl-PL" sz="1800" dirty="0"/>
              <a:t>dopuszcza się czynu zabronionego między 13 a 17 rokiem życia - </a:t>
            </a:r>
            <a:r>
              <a:rPr lang="pl-PL" sz="1800" dirty="0" smtClean="0"/>
              <a:t>sąd </a:t>
            </a:r>
            <a:r>
              <a:rPr lang="pl-PL" sz="1800" dirty="0"/>
              <a:t>stosuje środki przewidziane w ustawie o postępowaniu w sprawach nieletnich; </a:t>
            </a:r>
            <a:r>
              <a:rPr lang="pl-PL" sz="1800" dirty="0" smtClean="0"/>
              <a:t/>
            </a:r>
            <a:br>
              <a:rPr lang="pl-PL" sz="1800" dirty="0" smtClean="0"/>
            </a:br>
            <a:r>
              <a:rPr lang="pl-PL" sz="1800" dirty="0" smtClean="0"/>
              <a:t>jeżeli </a:t>
            </a:r>
            <a:r>
              <a:rPr lang="pl-PL" sz="1800" dirty="0"/>
              <a:t>jednak nieletni ukończył lat 15 i dopuścił </a:t>
            </a:r>
            <a:r>
              <a:rPr lang="pl-PL" sz="1800" dirty="0" smtClean="0"/>
              <a:t>się określonego  </a:t>
            </a:r>
            <a:r>
              <a:rPr lang="pl-PL" sz="1800" dirty="0"/>
              <a:t>czynu </a:t>
            </a:r>
            <a:r>
              <a:rPr lang="pl-PL" sz="1800" dirty="0" smtClean="0"/>
              <a:t>zabronionego </a:t>
            </a:r>
            <a:r>
              <a:rPr lang="pl-PL" sz="1800" b="1" dirty="0"/>
              <a:t>może</a:t>
            </a:r>
            <a:r>
              <a:rPr lang="pl-PL" sz="1800" dirty="0"/>
              <a:t> odpowiadać na zasadach określonych </a:t>
            </a:r>
            <a:r>
              <a:rPr lang="pl-PL" sz="1800" b="1" dirty="0" smtClean="0"/>
              <a:t>w </a:t>
            </a:r>
            <a:r>
              <a:rPr lang="pl-PL" sz="1800" b="1" dirty="0"/>
              <a:t>kodeksie </a:t>
            </a:r>
            <a:r>
              <a:rPr lang="pl-PL" sz="1800" b="1" dirty="0" smtClean="0"/>
              <a:t>karnym (jak dorosły)</a:t>
            </a:r>
            <a:endParaRPr lang="pl-PL" sz="1800" b="1" dirty="0"/>
          </a:p>
        </p:txBody>
      </p:sp>
      <p:sp>
        <p:nvSpPr>
          <p:cNvPr id="3" name="Symbol zastępczy zawartości 2"/>
          <p:cNvSpPr>
            <a:spLocks noGrp="1"/>
          </p:cNvSpPr>
          <p:nvPr>
            <p:ph idx="1"/>
          </p:nvPr>
        </p:nvSpPr>
        <p:spPr>
          <a:xfrm>
            <a:off x="611560" y="1988840"/>
            <a:ext cx="8229600" cy="2736304"/>
          </a:xfrm>
        </p:spPr>
        <p:style>
          <a:lnRef idx="1">
            <a:schemeClr val="accent2"/>
          </a:lnRef>
          <a:fillRef idx="3">
            <a:schemeClr val="accent2"/>
          </a:fillRef>
          <a:effectRef idx="2">
            <a:schemeClr val="accent2"/>
          </a:effectRef>
          <a:fontRef idx="minor">
            <a:schemeClr val="lt1"/>
          </a:fontRef>
        </p:style>
        <p:txBody>
          <a:bodyPr>
            <a:normAutofit/>
          </a:bodyPr>
          <a:lstStyle/>
          <a:p>
            <a:pPr marL="0" indent="0">
              <a:buNone/>
            </a:pPr>
            <a:r>
              <a:rPr lang="pl-PL" sz="1500" dirty="0" smtClean="0"/>
              <a:t>Popełnienie przez ucznia czynu karalnego np.:</a:t>
            </a:r>
          </a:p>
          <a:p>
            <a:r>
              <a:rPr lang="pl-PL" sz="1500" dirty="0" smtClean="0"/>
              <a:t>posiadanie </a:t>
            </a:r>
            <a:r>
              <a:rPr lang="pl-PL" sz="1500" dirty="0"/>
              <a:t>noża, maczety lub innego podobnie </a:t>
            </a:r>
            <a:r>
              <a:rPr lang="pl-PL" sz="1500" dirty="0" smtClean="0"/>
              <a:t>niebezpiecznego</a:t>
            </a:r>
          </a:p>
          <a:p>
            <a:r>
              <a:rPr lang="pl-PL" sz="1500" dirty="0"/>
              <a:t>umyślne niszczenie, uszkadzanie, usuwanie znaków</a:t>
            </a:r>
            <a:r>
              <a:rPr lang="pl-PL" sz="1500" dirty="0" smtClean="0"/>
              <a:t>,</a:t>
            </a:r>
          </a:p>
          <a:p>
            <a:r>
              <a:rPr lang="pl-PL" sz="1500" dirty="0"/>
              <a:t>rzucanie przedmiotami w pojazd mechaniczny</a:t>
            </a:r>
            <a:r>
              <a:rPr lang="pl-PL" sz="1500" dirty="0" smtClean="0"/>
              <a:t>,</a:t>
            </a:r>
          </a:p>
          <a:p>
            <a:r>
              <a:rPr lang="pl-PL" sz="1500" dirty="0"/>
              <a:t>prowadzenie pojazdu w stanie po użyciu alkoholu</a:t>
            </a:r>
            <a:r>
              <a:rPr lang="pl-PL" sz="1500" dirty="0" smtClean="0"/>
              <a:t>,</a:t>
            </a:r>
          </a:p>
          <a:p>
            <a:r>
              <a:rPr lang="pl-PL" sz="1500" dirty="0"/>
              <a:t>kradzież lub </a:t>
            </a:r>
            <a:r>
              <a:rPr lang="pl-PL" sz="1500" dirty="0" smtClean="0"/>
              <a:t>przywłaszczenie</a:t>
            </a:r>
          </a:p>
          <a:p>
            <a:r>
              <a:rPr lang="pl-PL" sz="1500" dirty="0" smtClean="0"/>
              <a:t>paserstwo </a:t>
            </a:r>
            <a:r>
              <a:rPr lang="pl-PL" sz="1500" dirty="0"/>
              <a:t>czyli nabycie mienia, wiedząc o tym, że pochodzi ono z kradzieży,</a:t>
            </a:r>
          </a:p>
          <a:p>
            <a:pPr marL="342900" lvl="1" indent="-342900">
              <a:buFont typeface="Arial" pitchFamily="34" charset="0"/>
              <a:buChar char="•"/>
            </a:pPr>
            <a:r>
              <a:rPr lang="pl-PL" sz="1500" dirty="0"/>
              <a:t>niszczenie lub uszkadzanie cudzej rzeczy</a:t>
            </a:r>
            <a:r>
              <a:rPr lang="pl-PL" sz="1500" dirty="0" smtClean="0"/>
              <a:t>,</a:t>
            </a:r>
          </a:p>
          <a:p>
            <a:pPr marL="342900" lvl="1" indent="-342900">
              <a:buFont typeface="Arial" pitchFamily="34" charset="0"/>
              <a:buChar char="•"/>
            </a:pPr>
            <a:r>
              <a:rPr lang="pl-PL" sz="1500" dirty="0"/>
              <a:t>utrudnianie lub uniemożliwianie korzystania z urządzeń użytku publicznego</a:t>
            </a:r>
          </a:p>
          <a:p>
            <a:endParaRPr lang="pl-PL" sz="2000" dirty="0"/>
          </a:p>
          <a:p>
            <a:endParaRPr lang="pl-PL" sz="2000" dirty="0"/>
          </a:p>
        </p:txBody>
      </p:sp>
      <p:sp>
        <p:nvSpPr>
          <p:cNvPr id="4" name="pole tekstowe 3"/>
          <p:cNvSpPr txBox="1"/>
          <p:nvPr/>
        </p:nvSpPr>
        <p:spPr>
          <a:xfrm>
            <a:off x="611560" y="5085184"/>
            <a:ext cx="8208912" cy="1477328"/>
          </a:xfrm>
          <a:prstGeom prst="rect">
            <a:avLst/>
          </a:prstGeom>
          <a:noFill/>
        </p:spPr>
        <p:txBody>
          <a:bodyPr wrap="square" rtlCol="0">
            <a:spAutoFit/>
          </a:bodyPr>
          <a:lstStyle/>
          <a:p>
            <a:pPr lvl="0"/>
            <a:r>
              <a:rPr lang="pl-PL" dirty="0" smtClean="0"/>
              <a:t>W razie popełnienia czynu karalnego obowiązkiem </a:t>
            </a:r>
            <a:r>
              <a:rPr lang="pl-PL" dirty="0"/>
              <a:t>dyrektora szkoły jest niezwłoczne powiadomienie rodziców </a:t>
            </a:r>
            <a:r>
              <a:rPr lang="pl-PL" dirty="0" smtClean="0"/>
              <a:t>ucznia,</a:t>
            </a:r>
          </a:p>
          <a:p>
            <a:r>
              <a:rPr lang="pl-PL" dirty="0"/>
              <a:t>Dyrektor szkoły jest zobowiązany do niezwłocznego powiadomienia Policji w przypadku, gdy sprawa jest poważna (np. rozbój, uszkodzenie ciała, itp</a:t>
            </a:r>
            <a:r>
              <a:rPr lang="pl-PL" dirty="0" smtClean="0"/>
              <a:t>.)  oraz do zabezpieczenia ewentualnych dowodów.</a:t>
            </a:r>
            <a:endParaRPr lang="pl-PL" dirty="0"/>
          </a:p>
        </p:txBody>
      </p:sp>
    </p:spTree>
    <p:extLst>
      <p:ext uri="{BB962C8B-B14F-4D97-AF65-F5344CB8AC3E}">
        <p14:creationId xmlns:p14="http://schemas.microsoft.com/office/powerpoint/2010/main" val="11670753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229600" cy="648072"/>
          </a:xfrm>
        </p:spPr>
        <p:txBody>
          <a:bodyPr>
            <a:normAutofit/>
          </a:bodyPr>
          <a:lstStyle/>
          <a:p>
            <a:r>
              <a:rPr lang="pl-PL" sz="3000" dirty="0" smtClean="0"/>
              <a:t>Bezpieczeństwo cyfrowe</a:t>
            </a:r>
            <a:endParaRPr lang="pl-PL" sz="3000" dirty="0"/>
          </a:p>
        </p:txBody>
      </p:sp>
      <p:sp>
        <p:nvSpPr>
          <p:cNvPr id="3" name="Symbol zastępczy zawartości 2"/>
          <p:cNvSpPr>
            <a:spLocks noGrp="1"/>
          </p:cNvSpPr>
          <p:nvPr>
            <p:ph idx="1"/>
          </p:nvPr>
        </p:nvSpPr>
        <p:spPr>
          <a:xfrm>
            <a:off x="179512" y="836712"/>
            <a:ext cx="8784976" cy="5904656"/>
          </a:xfrm>
        </p:spPr>
        <p:txBody>
          <a:bodyPr>
            <a:normAutofit fontScale="40000" lnSpcReduction="20000"/>
          </a:bodyPr>
          <a:lstStyle/>
          <a:p>
            <a:pPr marL="0" indent="0">
              <a:buNone/>
            </a:pPr>
            <a:r>
              <a:rPr lang="pl-PL" sz="4800" b="1" dirty="0"/>
              <a:t>Wyróżniono 9 podstawowych zagrożeń bezpieczeństwa cyfrowego</a:t>
            </a:r>
            <a:r>
              <a:rPr lang="pl-PL" sz="4800" dirty="0"/>
              <a:t> w środowisku szkolnym</a:t>
            </a:r>
            <a:r>
              <a:rPr lang="pl-PL" sz="4800"/>
              <a:t>, </a:t>
            </a:r>
            <a:r>
              <a:rPr lang="pl-PL" sz="4800" dirty="0" smtClean="0"/>
              <a:t/>
            </a:r>
            <a:br>
              <a:rPr lang="pl-PL" sz="4800" dirty="0" smtClean="0"/>
            </a:br>
            <a:endParaRPr lang="pl-PL" sz="4800" dirty="0"/>
          </a:p>
          <a:p>
            <a:pPr marL="0" lvl="0" indent="0">
              <a:buNone/>
            </a:pPr>
            <a:r>
              <a:rPr lang="pl-PL" sz="4800" dirty="0" smtClean="0"/>
              <a:t>1. Dostęp </a:t>
            </a:r>
            <a:r>
              <a:rPr lang="pl-PL" sz="4800" dirty="0"/>
              <a:t>do treści szkodliwych, niepożądanych, nielegalnych</a:t>
            </a:r>
          </a:p>
          <a:p>
            <a:pPr marL="0" indent="0">
              <a:buNone/>
            </a:pPr>
            <a:r>
              <a:rPr lang="pl-PL" sz="4800" dirty="0" smtClean="0"/>
              <a:t>2. Cyberprzemoc czyli przemoc </a:t>
            </a:r>
            <a:r>
              <a:rPr lang="pl-PL" sz="4800" dirty="0"/>
              <a:t>z użyciem technologii informacyjnych i komunikacyjnych, głównie Internetu oraz telefonów komórkowych. Podstawowe formy zjawiska to nękanie, straszenie, szantażowanie z użyciem sieci, publikowanie lub rozsyłanie ośmieszających, kompromitujących informacji, zdjęć , filmów z użyciem sieci oraz podszywanie się pod kogoś wbrew jego </a:t>
            </a:r>
            <a:r>
              <a:rPr lang="pl-PL" sz="4800" dirty="0" smtClean="0"/>
              <a:t>woli.</a:t>
            </a:r>
          </a:p>
          <a:p>
            <a:pPr marL="0" indent="0">
              <a:buNone/>
            </a:pPr>
            <a:r>
              <a:rPr lang="pl-PL" sz="4800" dirty="0" smtClean="0"/>
              <a:t>3. Naruszenia </a:t>
            </a:r>
            <a:r>
              <a:rPr lang="pl-PL" sz="4800" dirty="0"/>
              <a:t>prywatności dotyczące nieodpowiedniego lub niezgodnego z prawem</a:t>
            </a:r>
            <a:br>
              <a:rPr lang="pl-PL" sz="4800" dirty="0"/>
            </a:br>
            <a:r>
              <a:rPr lang="pl-PL" sz="4800" dirty="0"/>
              <a:t>wykorzystania danych osobowych lub wizerunku dziecka i pracownika </a:t>
            </a:r>
            <a:r>
              <a:rPr lang="pl-PL" sz="4800" dirty="0" smtClean="0"/>
              <a:t>szkoły</a:t>
            </a:r>
          </a:p>
          <a:p>
            <a:pPr marL="0" indent="0">
              <a:buNone/>
            </a:pPr>
            <a:r>
              <a:rPr lang="pl-PL" sz="4800" dirty="0" smtClean="0"/>
              <a:t>4. Zagrożenia </a:t>
            </a:r>
            <a:r>
              <a:rPr lang="pl-PL" sz="4800" dirty="0"/>
              <a:t>dla zdrowia dzieci w związku z nadmiernym korzystaniem z </a:t>
            </a:r>
            <a:r>
              <a:rPr lang="pl-PL" sz="4800" dirty="0" smtClean="0"/>
              <a:t>Internetu</a:t>
            </a:r>
          </a:p>
          <a:p>
            <a:pPr marL="0" indent="0">
              <a:buNone/>
            </a:pPr>
            <a:r>
              <a:rPr lang="pl-PL" sz="4800" dirty="0" smtClean="0"/>
              <a:t>5. Nawiązywanie </a:t>
            </a:r>
            <a:r>
              <a:rPr lang="pl-PL" sz="4800" dirty="0"/>
              <a:t>niebezpiecznych kontaktów w Internecie - uwodzenie, zagrożenie</a:t>
            </a:r>
            <a:br>
              <a:rPr lang="pl-PL" sz="4800" dirty="0"/>
            </a:br>
            <a:r>
              <a:rPr lang="pl-PL" sz="4800" dirty="0" smtClean="0"/>
              <a:t>pedofilią</a:t>
            </a:r>
          </a:p>
          <a:p>
            <a:pPr marL="0" indent="0">
              <a:buNone/>
            </a:pPr>
            <a:r>
              <a:rPr lang="pl-PL" sz="4800" dirty="0" smtClean="0"/>
              <a:t>6. Seksting</a:t>
            </a:r>
            <a:r>
              <a:rPr lang="pl-PL" sz="4800" dirty="0"/>
              <a:t>, prowokacyjne zachowania i aktywność seksualna jako źródło dochodu osób </a:t>
            </a:r>
            <a:r>
              <a:rPr lang="pl-PL" sz="4800" dirty="0" smtClean="0"/>
              <a:t>nieletnich</a:t>
            </a:r>
          </a:p>
          <a:p>
            <a:pPr marL="0" indent="0">
              <a:buNone/>
            </a:pPr>
            <a:r>
              <a:rPr lang="pl-PL" sz="4800" dirty="0" smtClean="0"/>
              <a:t>7. Bezkrytyczna </a:t>
            </a:r>
            <a:r>
              <a:rPr lang="pl-PL" sz="4800" dirty="0"/>
              <a:t>wiara w treści zamieszczone w Internecie, nieumiejętność odróżnienia treści prawdziwych od nieprawdziwych, szkodliwość </a:t>
            </a:r>
            <a:r>
              <a:rPr lang="pl-PL" sz="4800" dirty="0" smtClean="0"/>
              <a:t>reklam</a:t>
            </a:r>
          </a:p>
          <a:p>
            <a:pPr marL="0" indent="0">
              <a:buNone/>
            </a:pPr>
            <a:r>
              <a:rPr lang="pl-PL" sz="4800" dirty="0" smtClean="0"/>
              <a:t>8. Łamanie </a:t>
            </a:r>
            <a:r>
              <a:rPr lang="pl-PL" sz="4800" dirty="0"/>
              <a:t>prawa </a:t>
            </a:r>
            <a:r>
              <a:rPr lang="pl-PL" sz="4800" dirty="0" smtClean="0"/>
              <a:t>autorskiego</a:t>
            </a:r>
          </a:p>
          <a:p>
            <a:pPr marL="0" indent="0">
              <a:buNone/>
            </a:pPr>
            <a:r>
              <a:rPr lang="pl-PL" sz="4800" dirty="0" smtClean="0"/>
              <a:t>9. Zagrożenia </a:t>
            </a:r>
            <a:r>
              <a:rPr lang="pl-PL" sz="4800" dirty="0"/>
              <a:t>bezpieczeństwa technicznego sieci, komputerów i zasobów online</a:t>
            </a:r>
          </a:p>
          <a:p>
            <a:endParaRPr lang="pl-PL" dirty="0"/>
          </a:p>
        </p:txBody>
      </p:sp>
    </p:spTree>
    <p:extLst>
      <p:ext uri="{BB962C8B-B14F-4D97-AF65-F5344CB8AC3E}">
        <p14:creationId xmlns:p14="http://schemas.microsoft.com/office/powerpoint/2010/main" val="1628643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Bezpieczeństwo cyfrowe</a:t>
            </a:r>
            <a:endParaRPr lang="pl-PL" dirty="0"/>
          </a:p>
        </p:txBody>
      </p:sp>
      <p:sp>
        <p:nvSpPr>
          <p:cNvPr id="3" name="Symbol zastępczy zawartości 2"/>
          <p:cNvSpPr>
            <a:spLocks noGrp="1"/>
          </p:cNvSpPr>
          <p:nvPr>
            <p:ph idx="1"/>
          </p:nvPr>
        </p:nvSpPr>
        <p:spPr/>
        <p:txBody>
          <a:bodyPr/>
          <a:lstStyle/>
          <a:p>
            <a:r>
              <a:rPr lang="pl-PL" sz="2200" dirty="0"/>
              <a:t>Standardową procedurę reakcji w przypadku wystąpienia zagrożenia bezpieczeństwa cyfrowego prezentuje rysunek 1:</a:t>
            </a:r>
          </a:p>
          <a:p>
            <a:endParaRPr lang="pl-PL" dirty="0"/>
          </a:p>
        </p:txBody>
      </p:sp>
      <p:graphicFrame>
        <p:nvGraphicFramePr>
          <p:cNvPr id="5" name="Diagram 4"/>
          <p:cNvGraphicFramePr/>
          <p:nvPr>
            <p:extLst>
              <p:ext uri="{D42A27DB-BD31-4B8C-83A1-F6EECF244321}">
                <p14:modId xmlns:p14="http://schemas.microsoft.com/office/powerpoint/2010/main" val="719551938"/>
              </p:ext>
            </p:extLst>
          </p:nvPr>
        </p:nvGraphicFramePr>
        <p:xfrm>
          <a:off x="0" y="1397000"/>
          <a:ext cx="8892480"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18792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normAutofit/>
          </a:bodyPr>
          <a:lstStyle/>
          <a:p>
            <a:r>
              <a:rPr lang="pl-PL" sz="2200" b="1" dirty="0"/>
              <a:t>Dostęp do treści szkodliwych, niepożądanych, nielegalnych</a:t>
            </a:r>
            <a:r>
              <a:rPr lang="pl-PL" sz="2200" dirty="0"/>
              <a:t/>
            </a:r>
            <a:br>
              <a:rPr lang="pl-PL" sz="2200" dirty="0"/>
            </a:br>
            <a:r>
              <a:rPr lang="pl-PL" sz="2200" b="1" dirty="0"/>
              <a:t>procedura reagowania</a:t>
            </a:r>
            <a:endParaRPr lang="pl-PL" sz="2200" dirty="0"/>
          </a:p>
        </p:txBody>
      </p:sp>
      <p:sp>
        <p:nvSpPr>
          <p:cNvPr id="3" name="Symbol zastępczy zawartości 2"/>
          <p:cNvSpPr>
            <a:spLocks noGrp="1"/>
          </p:cNvSpPr>
          <p:nvPr>
            <p:ph idx="1"/>
          </p:nvPr>
        </p:nvSpPr>
        <p:spPr>
          <a:xfrm>
            <a:off x="457200" y="1196752"/>
            <a:ext cx="8229600" cy="5661248"/>
          </a:xfrm>
        </p:spPr>
        <p:txBody>
          <a:bodyPr>
            <a:normAutofit fontScale="92500" lnSpcReduction="10000"/>
          </a:bodyPr>
          <a:lstStyle/>
          <a:p>
            <a:r>
              <a:rPr lang="pl-PL" sz="2000" dirty="0"/>
              <a:t>W pierwszej kolejności należy zabezpieczyć dowody w formie </a:t>
            </a:r>
            <a:r>
              <a:rPr lang="pl-PL" sz="2000" dirty="0" smtClean="0"/>
              <a:t>elektronicznej </a:t>
            </a:r>
            <a:r>
              <a:rPr lang="pl-PL" sz="2000" dirty="0"/>
              <a:t>(pliki z treściami niedozwolonymi, zapisy rozmów w komunikatorach, e-maile</a:t>
            </a:r>
            <a:r>
              <a:rPr lang="pl-PL" sz="2000" dirty="0" smtClean="0"/>
              <a:t>, </a:t>
            </a:r>
            <a:r>
              <a:rPr lang="pl-PL" sz="2000" dirty="0"/>
              <a:t>zrzuty  ekranu),  znalezione  w  Internecie  lub  w  komputerze  </a:t>
            </a:r>
            <a:r>
              <a:rPr lang="pl-PL" sz="2000" dirty="0" smtClean="0"/>
              <a:t>dziecka,</a:t>
            </a:r>
          </a:p>
          <a:p>
            <a:r>
              <a:rPr lang="pl-PL" sz="2000" dirty="0"/>
              <a:t>W identyfikacji sprawców kluczowe znaczenie odgrywać będą </a:t>
            </a:r>
            <a:r>
              <a:rPr lang="pl-PL" sz="2000" dirty="0" smtClean="0"/>
              <a:t>zgromadzone dowody,</a:t>
            </a:r>
          </a:p>
          <a:p>
            <a:r>
              <a:rPr lang="pl-PL" sz="2000" dirty="0"/>
              <a:t>W przypadku upowszechniania przez </a:t>
            </a:r>
            <a:r>
              <a:rPr lang="pl-PL" sz="2000" dirty="0" smtClean="0"/>
              <a:t>sprawców </a:t>
            </a:r>
            <a:r>
              <a:rPr lang="pl-PL" sz="2000" dirty="0"/>
              <a:t>treści nielegalnych (np. pornografii dziecięcej) należy złożyć zawiadomienie </a:t>
            </a:r>
            <a:r>
              <a:rPr lang="pl-PL" sz="2000" dirty="0" smtClean="0"/>
              <a:t>o </a:t>
            </a:r>
            <a:r>
              <a:rPr lang="pl-PL" sz="2000" dirty="0"/>
              <a:t>zdarzeniu na Policję</a:t>
            </a:r>
            <a:r>
              <a:rPr lang="pl-PL" sz="2000" dirty="0" smtClean="0"/>
              <a:t>.</a:t>
            </a:r>
          </a:p>
          <a:p>
            <a:r>
              <a:rPr lang="pl-PL" sz="2000" dirty="0"/>
              <a:t>Dzieci - ofiary i świadków zdarzenia – należy od pierwszego etapu interwencji </a:t>
            </a:r>
            <a:r>
              <a:rPr lang="pl-PL" sz="2000" dirty="0" smtClean="0"/>
              <a:t>- </a:t>
            </a:r>
            <a:r>
              <a:rPr lang="pl-PL" sz="2000" dirty="0"/>
              <a:t>otoczyć opieką psychologiczno-pedagogiczną. </a:t>
            </a:r>
            <a:endParaRPr lang="pl-PL" sz="2000" dirty="0" smtClean="0"/>
          </a:p>
          <a:p>
            <a:r>
              <a:rPr lang="pl-PL" sz="2000" dirty="0"/>
              <a:t>Należy koniecznie powiadomić </a:t>
            </a:r>
            <a:r>
              <a:rPr lang="pl-PL" sz="2000" dirty="0" smtClean="0"/>
              <a:t>rodziców </a:t>
            </a:r>
            <a:r>
              <a:rPr lang="pl-PL" sz="2000" dirty="0"/>
              <a:t>lub opiekunów prawnych </a:t>
            </a:r>
            <a:r>
              <a:rPr lang="pl-PL" sz="2000" dirty="0" smtClean="0"/>
              <a:t>o </a:t>
            </a:r>
            <a:r>
              <a:rPr lang="pl-PL" sz="2000" dirty="0"/>
              <a:t>zdarzeniu i uzgodnić z nimi podejmowane działania i formy wsparcia dziecka</a:t>
            </a:r>
            <a:r>
              <a:rPr lang="pl-PL" sz="2000" dirty="0" smtClean="0"/>
              <a:t>.</a:t>
            </a:r>
          </a:p>
          <a:p>
            <a:r>
              <a:rPr lang="pl-PL" sz="2000" dirty="0"/>
              <a:t>Działania szkoły w takich przypadkach powinna cechować poufność i empatia </a:t>
            </a:r>
            <a:r>
              <a:rPr lang="pl-PL" sz="2000" dirty="0" smtClean="0"/>
              <a:t>w </a:t>
            </a:r>
            <a:r>
              <a:rPr lang="pl-PL" sz="2000" dirty="0"/>
              <a:t>kontaktach z wszystkimi uczestnikami zdarzenia oraz udzielającymi wsparcia</a:t>
            </a:r>
            <a:r>
              <a:rPr lang="pl-PL" sz="2000" dirty="0" smtClean="0"/>
              <a:t>.</a:t>
            </a:r>
          </a:p>
          <a:p>
            <a:r>
              <a:rPr lang="pl-PL" sz="2000" dirty="0"/>
              <a:t>W  przypadku  naruszenia  prawa  np.  rozpowszechniania  </a:t>
            </a:r>
            <a:r>
              <a:rPr lang="pl-PL" sz="2000" dirty="0" smtClean="0"/>
              <a:t>materiałów </a:t>
            </a:r>
            <a:r>
              <a:rPr lang="pl-PL" sz="2000" dirty="0"/>
              <a:t>pornograficznych z udziałem nieletniego lub prób uwiedzenia małoletniego </a:t>
            </a:r>
            <a:r>
              <a:rPr lang="pl-PL" sz="2000" dirty="0" smtClean="0"/>
              <a:t>w </a:t>
            </a:r>
            <a:r>
              <a:rPr lang="pl-PL" sz="2000" dirty="0"/>
              <a:t>wieku do 15 lat przez osobę dorosłą należy – w porozumieniu z </a:t>
            </a:r>
            <a:r>
              <a:rPr lang="pl-PL" sz="2000" dirty="0" smtClean="0"/>
              <a:t>rodzicami </a:t>
            </a:r>
            <a:r>
              <a:rPr lang="pl-PL" sz="2000" dirty="0"/>
              <a:t>dziecka - niezwłocznie powiadomić </a:t>
            </a:r>
            <a:r>
              <a:rPr lang="pl-PL" sz="2000" dirty="0" smtClean="0"/>
              <a:t>Policję</a:t>
            </a:r>
          </a:p>
          <a:p>
            <a:r>
              <a:rPr lang="pl-PL" sz="2000" dirty="0"/>
              <a:t>Kontakt z treściami szkodliwymi lub niebezpiecznymi może wywołać </a:t>
            </a:r>
            <a:r>
              <a:rPr lang="pl-PL" sz="2000" dirty="0" smtClean="0"/>
              <a:t>potrzebę </a:t>
            </a:r>
            <a:r>
              <a:rPr lang="pl-PL" sz="2000" dirty="0"/>
              <a:t>skorzystania przez ofiarę ze specjalistycznej opieki psychologicznej.</a:t>
            </a:r>
            <a:endParaRPr lang="pl-PL" sz="2000" dirty="0" smtClean="0"/>
          </a:p>
          <a:p>
            <a:endParaRPr lang="pl-PL" sz="1600" dirty="0" smtClean="0"/>
          </a:p>
          <a:p>
            <a:endParaRPr lang="pl-PL" sz="1600" dirty="0" smtClean="0"/>
          </a:p>
          <a:p>
            <a:endParaRPr lang="pl-PL" sz="1500" dirty="0"/>
          </a:p>
        </p:txBody>
      </p:sp>
    </p:spTree>
    <p:extLst>
      <p:ext uri="{BB962C8B-B14F-4D97-AF65-F5344CB8AC3E}">
        <p14:creationId xmlns:p14="http://schemas.microsoft.com/office/powerpoint/2010/main" val="898139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300" dirty="0" smtClean="0"/>
              <a:t>Bezpieczeństwo cyfrowe - podsumowanie</a:t>
            </a:r>
            <a:endParaRPr lang="pl-PL" sz="3300" dirty="0"/>
          </a:p>
        </p:txBody>
      </p:sp>
      <p:sp>
        <p:nvSpPr>
          <p:cNvPr id="3" name="Symbol zastępczy zawartości 2"/>
          <p:cNvSpPr>
            <a:spLocks noGrp="1"/>
          </p:cNvSpPr>
          <p:nvPr>
            <p:ph idx="1"/>
          </p:nvPr>
        </p:nvSpPr>
        <p:spPr/>
        <p:txBody>
          <a:bodyPr>
            <a:normAutofit/>
          </a:bodyPr>
          <a:lstStyle/>
          <a:p>
            <a:r>
              <a:rPr lang="pl-PL" sz="2600" dirty="0"/>
              <a:t>Najważniejsze znaczenie dla zapewnienia podstaw bezpieczeństwa cyfrowego w szkole odgrywają działania profilaktyczne (prewencyjne) prowadzone wobec wszystkich członków społeczności szkolnej. </a:t>
            </a:r>
            <a:endParaRPr lang="pl-PL" sz="2600" dirty="0" smtClean="0"/>
          </a:p>
          <a:p>
            <a:pPr marL="0" indent="0">
              <a:buNone/>
            </a:pPr>
            <a:endParaRPr lang="pl-PL" sz="2600" dirty="0"/>
          </a:p>
          <a:p>
            <a:r>
              <a:rPr lang="pl-PL" sz="2600" dirty="0"/>
              <a:t>Z</a:t>
            </a:r>
            <a:r>
              <a:rPr lang="pl-PL" sz="2600" dirty="0" smtClean="0"/>
              <a:t>apewnienie </a:t>
            </a:r>
            <a:r>
              <a:rPr lang="pl-PL" sz="2600" dirty="0"/>
              <a:t>bezpieczeństwa cyfrowego dzieci i młodzieży, a także przestrzeni szkolnej - można osiągnąć głównie poprzez wychowanie i edukację, prowadzone w sposób zintegrowany tak </a:t>
            </a:r>
            <a:r>
              <a:rPr lang="pl-PL" sz="2600" b="1" dirty="0">
                <a:solidFill>
                  <a:srgbClr val="FF0000"/>
                </a:solidFill>
              </a:rPr>
              <a:t>w szkole, jak i w rodzinie. </a:t>
            </a:r>
          </a:p>
        </p:txBody>
      </p:sp>
    </p:spTree>
    <p:extLst>
      <p:ext uri="{BB962C8B-B14F-4D97-AF65-F5344CB8AC3E}">
        <p14:creationId xmlns:p14="http://schemas.microsoft.com/office/powerpoint/2010/main" val="896571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a:t>Problematyka zapewnienia bezpieczeństwa w środowisku szkolnym znalazła się w ostatnich latach w centrum zainteresowania władz oświatowych, nauczycieli oraz rodziców uczniów. W szkole dochodzi bowiem, coraz częściej do zdarzeń, które mogą bezpośrednio zagrażać bezpieczeństwu i zdrowiu, a czasem również życiu uczniów</a:t>
            </a:r>
            <a:r>
              <a:rPr lang="pl-PL" dirty="0" smtClean="0"/>
              <a:t>.</a:t>
            </a:r>
            <a:endParaRPr lang="pl-PL" dirty="0"/>
          </a:p>
        </p:txBody>
      </p:sp>
    </p:spTree>
    <p:extLst>
      <p:ext uri="{BB962C8B-B14F-4D97-AF65-F5344CB8AC3E}">
        <p14:creationId xmlns:p14="http://schemas.microsoft.com/office/powerpoint/2010/main" val="39002053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Zagrożenia zewnętrzne</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a:t>Do najczęściej występujących zewnętrznych zagrożeń fizycznych należą: </a:t>
            </a:r>
            <a:r>
              <a:rPr lang="pl-PL" b="1" dirty="0"/>
              <a:t>podejrzenie podłożenia ładunku wybuchowego, podejrzenie otrzymania podejrzanej przesyłki, włamanie do szkoły połączone z kradzieżą, agresywne zachowanie ucznia, wtargnięcie osoby posiadającej broń, wtargnięcie terrorysty do szkoły, zagrożenie wybuchem pożaru lub wybuch pożaru, zagrożenie wybuchem gazu lub wybuch gazu, zagrożenie niebezpiecznymi środkami chemicznymi lub biologicznymi, zagrożenie katastrofą budowlaną i zagrożenie </a:t>
            </a:r>
            <a:r>
              <a:rPr lang="pl-PL" b="1" dirty="0" smtClean="0"/>
              <a:t>siłą </a:t>
            </a:r>
            <a:r>
              <a:rPr lang="pl-PL" b="1" dirty="0"/>
              <a:t>żywiołową.</a:t>
            </a:r>
          </a:p>
          <a:p>
            <a:r>
              <a:rPr lang="pl-PL" dirty="0"/>
              <a:t> </a:t>
            </a:r>
          </a:p>
          <a:p>
            <a:r>
              <a:rPr lang="pl-PL" dirty="0"/>
              <a:t>W </a:t>
            </a:r>
            <a:r>
              <a:rPr lang="pl-PL" dirty="0" smtClean="0"/>
              <a:t>niemal w </a:t>
            </a:r>
            <a:r>
              <a:rPr lang="pl-PL" dirty="0"/>
              <a:t>każdym z powyższych przypadków dochodzi do ogłoszenia </a:t>
            </a:r>
            <a:r>
              <a:rPr lang="pl-PL" b="1" dirty="0"/>
              <a:t>alarmu</a:t>
            </a:r>
            <a:r>
              <a:rPr lang="pl-PL" dirty="0"/>
              <a:t> i </a:t>
            </a:r>
            <a:r>
              <a:rPr lang="pl-PL" b="1" dirty="0"/>
              <a:t>ewakuacji</a:t>
            </a:r>
            <a:r>
              <a:rPr lang="pl-PL" dirty="0"/>
              <a:t> uczniów oraz personelu szkoły.</a:t>
            </a:r>
          </a:p>
        </p:txBody>
      </p:sp>
    </p:spTree>
    <p:extLst>
      <p:ext uri="{BB962C8B-B14F-4D97-AF65-F5344CB8AC3E}">
        <p14:creationId xmlns:p14="http://schemas.microsoft.com/office/powerpoint/2010/main" val="12632826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200" b="1" dirty="0"/>
              <a:t>Ewakuacja </a:t>
            </a:r>
            <a:r>
              <a:rPr lang="pl-PL" sz="2200" b="1" dirty="0" smtClean="0"/>
              <a:t>– </a:t>
            </a:r>
            <a:r>
              <a:rPr lang="pl-PL" sz="2200" b="1" dirty="0"/>
              <a:t>zasady postępowania po ogłoszeniu alarmu w szkole</a:t>
            </a:r>
            <a:endParaRPr lang="pl-PL" sz="2200" dirty="0"/>
          </a:p>
        </p:txBody>
      </p:sp>
      <p:sp>
        <p:nvSpPr>
          <p:cNvPr id="3" name="Symbol zastępczy zawartości 2"/>
          <p:cNvSpPr>
            <a:spLocks noGrp="1"/>
          </p:cNvSpPr>
          <p:nvPr>
            <p:ph idx="1"/>
          </p:nvPr>
        </p:nvSpPr>
        <p:spPr/>
        <p:txBody>
          <a:bodyPr>
            <a:normAutofit fontScale="85000" lnSpcReduction="20000"/>
          </a:bodyPr>
          <a:lstStyle/>
          <a:p>
            <a:r>
              <a:rPr lang="pl-PL" sz="3300" dirty="0" smtClean="0"/>
              <a:t>Ewakuacja - przemieszczenie ludzi, </a:t>
            </a:r>
            <a:r>
              <a:rPr lang="pl-PL" sz="3300" dirty="0"/>
              <a:t>z miejsca, w którym występuje zagrożenie, na obszar bezpieczny.</a:t>
            </a:r>
            <a:endParaRPr lang="pl-PL" sz="3300" dirty="0" smtClean="0"/>
          </a:p>
          <a:p>
            <a:r>
              <a:rPr lang="pl-PL" sz="3300" dirty="0" smtClean="0"/>
              <a:t>O </a:t>
            </a:r>
            <a:r>
              <a:rPr lang="pl-PL" sz="3300" dirty="0"/>
              <a:t>ewakuacji decyduje </a:t>
            </a:r>
            <a:r>
              <a:rPr lang="pl-PL" sz="3300" dirty="0" smtClean="0"/>
              <a:t>dyrektor, służby specjalne straż, policja</a:t>
            </a:r>
          </a:p>
          <a:p>
            <a:r>
              <a:rPr lang="pl-PL" sz="3300" dirty="0" smtClean="0"/>
              <a:t>Sygnał alarmowy - </a:t>
            </a:r>
            <a:r>
              <a:rPr lang="pl-PL" sz="3300" dirty="0"/>
              <a:t>w szkole są </a:t>
            </a:r>
            <a:r>
              <a:rPr lang="pl-PL" sz="3300" dirty="0">
                <a:solidFill>
                  <a:srgbClr val="FF0000"/>
                </a:solidFill>
              </a:rPr>
              <a:t>trzy sygnały dzwonka</a:t>
            </a:r>
            <a:r>
              <a:rPr lang="pl-PL" sz="3300" dirty="0"/>
              <a:t>, trwające około 10 sekund każdy, następujące bezpośrednio po </a:t>
            </a:r>
            <a:r>
              <a:rPr lang="pl-PL" sz="3300" dirty="0" smtClean="0"/>
              <a:t>sobie</a:t>
            </a:r>
          </a:p>
          <a:p>
            <a:r>
              <a:rPr lang="pl-PL" sz="3300" dirty="0"/>
              <a:t>Wszystkie działania od tej chwili mają prowadzić do jak najszybszej ewakuacji wszystkich osób znajdujących się na terenie szkoły</a:t>
            </a:r>
            <a:r>
              <a:rPr lang="pl-PL" sz="3300" dirty="0" smtClean="0"/>
              <a:t>. </a:t>
            </a:r>
          </a:p>
          <a:p>
            <a:r>
              <a:rPr lang="pl-PL" sz="3300" dirty="0" smtClean="0">
                <a:solidFill>
                  <a:srgbClr val="FF0000"/>
                </a:solidFill>
              </a:rPr>
              <a:t>Zasady ewakuacji </a:t>
            </a:r>
            <a:r>
              <a:rPr lang="pl-PL" sz="3300" dirty="0" smtClean="0">
                <a:solidFill>
                  <a:srgbClr val="FF0000"/>
                </a:solidFill>
              </a:rPr>
              <a:t>&gt;&gt;&gt;</a:t>
            </a:r>
            <a:endParaRPr lang="pl-PL" sz="3300" dirty="0" smtClean="0">
              <a:solidFill>
                <a:srgbClr val="FF0000"/>
              </a:solidFill>
            </a:endParaRPr>
          </a:p>
          <a:p>
            <a:endParaRPr lang="pl-PL" sz="1300" dirty="0" smtClean="0"/>
          </a:p>
          <a:p>
            <a:endParaRPr lang="pl-PL" dirty="0" smtClean="0"/>
          </a:p>
          <a:p>
            <a:endParaRPr lang="pl-PL" dirty="0"/>
          </a:p>
        </p:txBody>
      </p:sp>
    </p:spTree>
    <p:extLst>
      <p:ext uri="{BB962C8B-B14F-4D97-AF65-F5344CB8AC3E}">
        <p14:creationId xmlns:p14="http://schemas.microsoft.com/office/powerpoint/2010/main" val="25816110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700" b="1" dirty="0"/>
              <a:t>Wtargnięcie napastnika (terrorysty</a:t>
            </a:r>
            <a:r>
              <a:rPr lang="pl-PL" sz="2700" b="1" dirty="0" smtClean="0"/>
              <a:t>) </a:t>
            </a:r>
            <a:r>
              <a:rPr lang="pl-PL" sz="2700" b="1" dirty="0"/>
              <a:t>do </a:t>
            </a:r>
            <a:r>
              <a:rPr lang="pl-PL" sz="2700" b="1" dirty="0" smtClean="0"/>
              <a:t>szkoły</a:t>
            </a:r>
            <a:r>
              <a:rPr lang="pl-PL" sz="2900" b="1" dirty="0" smtClean="0"/>
              <a:t/>
            </a:r>
            <a:br>
              <a:rPr lang="pl-PL" sz="2900" b="1" dirty="0" smtClean="0"/>
            </a:br>
            <a:r>
              <a:rPr lang="pl-PL" sz="1800" dirty="0"/>
              <a:t>Poniższe rekomendacje odnoszą się do niezbędnej reakcji nauczyciela i dotyczą sytuacji wtargnięcia napastnika z niebezpiecznym narzędziem lub bronią</a:t>
            </a:r>
            <a:br>
              <a:rPr lang="pl-PL" sz="1800" dirty="0"/>
            </a:br>
            <a:endParaRPr lang="pl-PL" sz="1800" dirty="0"/>
          </a:p>
        </p:txBody>
      </p:sp>
      <p:sp>
        <p:nvSpPr>
          <p:cNvPr id="3" name="Symbol zastępczy zawartości 2"/>
          <p:cNvSpPr>
            <a:spLocks noGrp="1"/>
          </p:cNvSpPr>
          <p:nvPr>
            <p:ph idx="1"/>
          </p:nvPr>
        </p:nvSpPr>
        <p:spPr>
          <a:xfrm>
            <a:off x="457200" y="1268760"/>
            <a:ext cx="8229600" cy="4857403"/>
          </a:xfrm>
        </p:spPr>
        <p:txBody>
          <a:bodyPr>
            <a:normAutofit/>
          </a:bodyPr>
          <a:lstStyle/>
          <a:p>
            <a:r>
              <a:rPr lang="pl-PL" sz="2200" b="1" dirty="0"/>
              <a:t>Jeżeli nie miałeś szansy na ucieczkę, ukryj się, zamknij drzwi na klucz (</a:t>
            </a:r>
            <a:r>
              <a:rPr lang="pl-PL" sz="2200" b="1" i="1" dirty="0"/>
              <a:t>zabarykaduj</a:t>
            </a:r>
            <a:r>
              <a:rPr lang="pl-PL" sz="2200" b="1" dirty="0"/>
              <a:t> </a:t>
            </a:r>
            <a:r>
              <a:rPr lang="pl-PL" sz="2200" b="1" i="1" dirty="0"/>
              <a:t>się</a:t>
            </a:r>
            <a:r>
              <a:rPr lang="pl-PL" sz="2200" b="1" dirty="0"/>
              <a:t>) </a:t>
            </a:r>
            <a:endParaRPr lang="pl-PL" sz="2200" b="1" dirty="0" smtClean="0"/>
          </a:p>
          <a:p>
            <a:r>
              <a:rPr lang="pl-PL" sz="2200" b="1" dirty="0" smtClean="0">
                <a:solidFill>
                  <a:srgbClr val="FF0000"/>
                </a:solidFill>
              </a:rPr>
              <a:t>Sygnał alarmowy – 5-7 krótkich dzwonków – nie wychodzić z klas </a:t>
            </a:r>
          </a:p>
          <a:p>
            <a:r>
              <a:rPr lang="pl-PL" sz="2200" b="1" dirty="0"/>
              <a:t>Wycisz i uspokój uczniów </a:t>
            </a:r>
            <a:r>
              <a:rPr lang="pl-PL" sz="2200" b="1" dirty="0" smtClean="0"/>
              <a:t>, wycisz telefon</a:t>
            </a:r>
          </a:p>
          <a:p>
            <a:r>
              <a:rPr lang="pl-PL" sz="2200" b="1" dirty="0"/>
              <a:t>Poinformuj policję wysyłając informację tekstową - SMS o zaistniałej </a:t>
            </a:r>
            <a:r>
              <a:rPr lang="pl-PL" sz="2200" b="1" dirty="0" smtClean="0"/>
              <a:t>sytuacji</a:t>
            </a:r>
          </a:p>
          <a:p>
            <a:r>
              <a:rPr lang="pl-PL" sz="2200" b="1" dirty="0"/>
              <a:t>Nie przemieszczaj się </a:t>
            </a:r>
            <a:r>
              <a:rPr lang="pl-PL" sz="2200" b="1" dirty="0" smtClean="0"/>
              <a:t>, stań </a:t>
            </a:r>
            <a:r>
              <a:rPr lang="pl-PL" sz="2200" b="1" dirty="0"/>
              <a:t>poniżej linii okien, zejdź ze światła </a:t>
            </a:r>
            <a:r>
              <a:rPr lang="pl-PL" sz="2200" b="1" dirty="0" smtClean="0"/>
              <a:t>drzwi, połóż się na podłodze</a:t>
            </a:r>
          </a:p>
          <a:p>
            <a:r>
              <a:rPr lang="pl-PL" sz="2200" b="1" dirty="0"/>
              <a:t>Nie otwieraj nikomu </a:t>
            </a:r>
            <a:r>
              <a:rPr lang="pl-PL" sz="2200" b="1" dirty="0" smtClean="0"/>
              <a:t>drzwi</a:t>
            </a:r>
          </a:p>
          <a:p>
            <a:r>
              <a:rPr lang="pl-PL" sz="2200" b="1" dirty="0" smtClean="0"/>
              <a:t>Ewakuację podejmuje się na wyraźne polecenie służb specjalnych</a:t>
            </a:r>
          </a:p>
          <a:p>
            <a:endParaRPr lang="pl-PL" sz="1400" b="1" dirty="0" smtClean="0"/>
          </a:p>
          <a:p>
            <a:endParaRPr lang="pl-PL" sz="1400" dirty="0">
              <a:solidFill>
                <a:srgbClr val="FF0000"/>
              </a:solidFill>
            </a:endParaRPr>
          </a:p>
        </p:txBody>
      </p:sp>
    </p:spTree>
    <p:extLst>
      <p:ext uri="{BB962C8B-B14F-4D97-AF65-F5344CB8AC3E}">
        <p14:creationId xmlns:p14="http://schemas.microsoft.com/office/powerpoint/2010/main" val="18679358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300" b="1" dirty="0"/>
              <a:t>Podłożenie ładunku </a:t>
            </a:r>
            <a:r>
              <a:rPr lang="pl-PL" sz="3300" b="1" dirty="0" smtClean="0"/>
              <a:t>wybuchowego </a:t>
            </a:r>
            <a:br>
              <a:rPr lang="pl-PL" sz="3300" b="1" dirty="0" smtClean="0"/>
            </a:br>
            <a:r>
              <a:rPr lang="pl-PL" sz="2000" dirty="0"/>
              <a:t>Specyfika zamachu bombowego polega na tym, że nie rozróżnia on „swoich” czy „obcych”, inaczej niż w przypadku porwania lub użycia broni palnej, które dotyczą konkretnych osób. </a:t>
            </a:r>
          </a:p>
        </p:txBody>
      </p:sp>
      <p:sp>
        <p:nvSpPr>
          <p:cNvPr id="3" name="Symbol zastępczy zawartości 2"/>
          <p:cNvSpPr>
            <a:spLocks noGrp="1"/>
          </p:cNvSpPr>
          <p:nvPr>
            <p:ph idx="1"/>
          </p:nvPr>
        </p:nvSpPr>
        <p:spPr>
          <a:xfrm>
            <a:off x="457200" y="1600200"/>
            <a:ext cx="8229600" cy="4781128"/>
          </a:xfrm>
        </p:spPr>
        <p:txBody>
          <a:bodyPr>
            <a:normAutofit/>
          </a:bodyPr>
          <a:lstStyle/>
          <a:p>
            <a:r>
              <a:rPr lang="pl-PL" sz="2100" dirty="0"/>
              <a:t>Prowadząc rozmowę z osobą informującą o </a:t>
            </a:r>
            <a:r>
              <a:rPr lang="pl-PL" sz="2100" b="1" dirty="0"/>
              <a:t>podłożeniu ładunku wybuchowego</a:t>
            </a:r>
            <a:r>
              <a:rPr lang="pl-PL" sz="2100" dirty="0"/>
              <a:t> zapamiętaj jak największą ilość szczegółów </a:t>
            </a:r>
            <a:endParaRPr lang="pl-PL" sz="2100" dirty="0" smtClean="0"/>
          </a:p>
          <a:p>
            <a:r>
              <a:rPr lang="pl-PL" sz="2100" dirty="0"/>
              <a:t>Poinformuj niezwłocznie o otrzymaniu zgłoszenia osobę odpowiedzialną w szkole za uruchomienie procedury </a:t>
            </a:r>
            <a:endParaRPr lang="pl-PL" sz="2100" dirty="0" smtClean="0"/>
          </a:p>
          <a:p>
            <a:r>
              <a:rPr lang="pl-PL" sz="2100" dirty="0"/>
              <a:t>Po usłyszeniu sygnału o podłożeniu ładunku wybuchowego rozpocznij ewakuację zgodnie z planem ewakuacji </a:t>
            </a:r>
            <a:endParaRPr lang="pl-PL" sz="2100" dirty="0" smtClean="0"/>
          </a:p>
          <a:p>
            <a:r>
              <a:rPr lang="pl-PL" sz="2100" dirty="0" smtClean="0"/>
              <a:t>Zwracaj, jeżeli możesz czy w klasie, na korytarzy nie ma podejrzanych przedmiotów</a:t>
            </a:r>
          </a:p>
          <a:p>
            <a:r>
              <a:rPr lang="pl-PL" sz="2100" dirty="0"/>
              <a:t>Bezwzględnie wykonuj polecenia osoby kierującej sytuacją kryzysową lub funkcjonariuszy służb </a:t>
            </a:r>
            <a:endParaRPr lang="pl-PL" sz="2100" dirty="0" smtClean="0"/>
          </a:p>
          <a:p>
            <a:r>
              <a:rPr lang="pl-PL" sz="2100" dirty="0"/>
              <a:t>W miejscu ewakuacji policz wszystkie dzieci i poinformuj osobę odpowiedzialną za kierowanie działaniami kryzysowymi </a:t>
            </a:r>
            <a:endParaRPr lang="pl-PL" sz="2100" dirty="0" smtClean="0"/>
          </a:p>
          <a:p>
            <a:r>
              <a:rPr lang="pl-PL" sz="2100" dirty="0"/>
              <a:t>Poinformuj rodziców o miejscu odbioru dzieci i drodze dojazdu</a:t>
            </a:r>
            <a:endParaRPr lang="pl-PL" sz="2100" dirty="0" smtClean="0"/>
          </a:p>
          <a:p>
            <a:endParaRPr lang="pl-PL" sz="1500" dirty="0"/>
          </a:p>
        </p:txBody>
      </p:sp>
    </p:spTree>
    <p:extLst>
      <p:ext uri="{BB962C8B-B14F-4D97-AF65-F5344CB8AC3E}">
        <p14:creationId xmlns:p14="http://schemas.microsoft.com/office/powerpoint/2010/main" val="5815618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200" b="1" dirty="0"/>
              <a:t>Wypadek skażenia chemicznego lub biologicznego </a:t>
            </a:r>
            <a:r>
              <a:rPr lang="pl-PL" sz="2200" b="1" dirty="0" smtClean="0"/>
              <a:t>szkoły</a:t>
            </a:r>
            <a:br>
              <a:rPr lang="pl-PL" sz="2200" b="1" dirty="0" smtClean="0"/>
            </a:br>
            <a:r>
              <a:rPr lang="pl-PL" sz="1800" dirty="0"/>
              <a:t>Przez zagrożenie chemiczne rozumiemy uwolnienie niebezpiecznych dla ludzi i środowiska pierwiastków chemicznych oraz ich związków, mieszanin lub roztworów występujących w środowisku lub powstałych w wyniku działalności człowieka.</a:t>
            </a:r>
          </a:p>
        </p:txBody>
      </p:sp>
      <p:sp>
        <p:nvSpPr>
          <p:cNvPr id="3" name="Symbol zastępczy zawartości 2"/>
          <p:cNvSpPr>
            <a:spLocks noGrp="1"/>
          </p:cNvSpPr>
          <p:nvPr>
            <p:ph idx="1"/>
          </p:nvPr>
        </p:nvSpPr>
        <p:spPr/>
        <p:txBody>
          <a:bodyPr>
            <a:noAutofit/>
          </a:bodyPr>
          <a:lstStyle/>
          <a:p>
            <a:pPr>
              <a:buAutoNum type="arabicPeriod"/>
            </a:pPr>
            <a:r>
              <a:rPr lang="pl-PL" sz="2100" dirty="0" smtClean="0"/>
              <a:t>W razie informacji </a:t>
            </a:r>
            <a:r>
              <a:rPr lang="pl-PL" sz="2100" b="1" dirty="0"/>
              <a:t>O ZAMIARZE </a:t>
            </a:r>
            <a:r>
              <a:rPr lang="pl-PL" sz="2100" b="1" dirty="0" smtClean="0"/>
              <a:t>ATAKU</a:t>
            </a:r>
          </a:p>
          <a:p>
            <a:r>
              <a:rPr lang="pl-PL" sz="2100" dirty="0"/>
              <a:t>zaalarmować wszystkich przebywających na terenie szkoły, a osoby przebywające na zewnątrz ewakuować do budynku szkoły </a:t>
            </a:r>
            <a:endParaRPr lang="pl-PL" sz="2100" dirty="0" smtClean="0"/>
          </a:p>
          <a:p>
            <a:r>
              <a:rPr lang="pl-PL" sz="2100" dirty="0"/>
              <a:t>natychmiast po ogłoszeniu alarmu powiadomić odpowiednie służby </a:t>
            </a:r>
            <a:endParaRPr lang="pl-PL" sz="2100" dirty="0" smtClean="0"/>
          </a:p>
          <a:p>
            <a:r>
              <a:rPr lang="pl-PL" sz="2100" dirty="0"/>
              <a:t>w budynku - szkole, zamknąć i uszczelnić okna, drzwi, otwory </a:t>
            </a:r>
            <a:r>
              <a:rPr lang="pl-PL" sz="2100" dirty="0" smtClean="0"/>
              <a:t>wentylacyjne</a:t>
            </a:r>
          </a:p>
          <a:p>
            <a:r>
              <a:rPr lang="pl-PL" sz="2100" dirty="0"/>
              <a:t>w miarę możliwości gromadzić podręczne środki </a:t>
            </a:r>
            <a:r>
              <a:rPr lang="pl-PL" sz="2100" dirty="0" smtClean="0"/>
              <a:t>ratownicze, </a:t>
            </a:r>
            <a:r>
              <a:rPr lang="pl-PL" sz="2100" dirty="0"/>
              <a:t>przygotować wilgotne tampony do ochrony dróg oddechowych, na wypadek przeniknięcia środka biologicznego lub chemicznych do wnętrza pomieszczeń </a:t>
            </a:r>
            <a:endParaRPr lang="pl-PL" sz="2100" dirty="0" smtClean="0"/>
          </a:p>
          <a:p>
            <a:r>
              <a:rPr lang="pl-PL" sz="2100" dirty="0"/>
              <a:t>do chwili odwołania alarmu lub zarządzenia ewakuacji nie wolno opuszczać uszczelnionych pomieszczeń, przebywać w pobliżu okien i innych otworów wentylacyjnych</a:t>
            </a:r>
          </a:p>
        </p:txBody>
      </p:sp>
    </p:spTree>
    <p:extLst>
      <p:ext uri="{BB962C8B-B14F-4D97-AF65-F5344CB8AC3E}">
        <p14:creationId xmlns:p14="http://schemas.microsoft.com/office/powerpoint/2010/main" val="30062332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800" b="1" dirty="0"/>
              <a:t>SYTUACJA, GDY SZKOŁA ZOSTAŁA SKAŻONA SUBSTANCJĄ CHEMICZNĄ/BIOLOGICZNĄ, A ZAGROŻENIE ZOSTAŁO WYKRYTE NATYCHMIAST </a:t>
            </a:r>
            <a:endParaRPr lang="pl-PL" sz="1800" dirty="0"/>
          </a:p>
        </p:txBody>
      </p:sp>
      <p:sp>
        <p:nvSpPr>
          <p:cNvPr id="3" name="Symbol zastępczy zawartości 2"/>
          <p:cNvSpPr>
            <a:spLocks noGrp="1"/>
          </p:cNvSpPr>
          <p:nvPr>
            <p:ph idx="1"/>
          </p:nvPr>
        </p:nvSpPr>
        <p:spPr/>
        <p:txBody>
          <a:bodyPr/>
          <a:lstStyle/>
          <a:p>
            <a:pPr lvl="0"/>
            <a:r>
              <a:rPr lang="pl-PL" sz="1500" dirty="0"/>
              <a:t>nie dotykać i nie wąchać podejrzanych przedmiotów, nie sprzątać proszku, nie ścierać </a:t>
            </a:r>
            <a:r>
              <a:rPr lang="pl-PL" sz="1500" dirty="0" smtClean="0"/>
              <a:t>cieczy</a:t>
            </a:r>
          </a:p>
          <a:p>
            <a:r>
              <a:rPr lang="pl-PL" sz="1600" dirty="0"/>
              <a:t>aby zapobiec rozprzestrzenianiu się substancji, przykryć ją np. kocem</a:t>
            </a:r>
          </a:p>
          <a:p>
            <a:r>
              <a:rPr lang="pl-PL" sz="1600" dirty="0"/>
              <a:t>opuścić pomieszczenie, w którym wykryto/stwierdzono obecność podejrzanej substancji i nie wpuszczać do niego innych </a:t>
            </a:r>
            <a:r>
              <a:rPr lang="pl-PL" sz="1600" dirty="0" smtClean="0"/>
              <a:t>osób</a:t>
            </a:r>
          </a:p>
          <a:p>
            <a:r>
              <a:rPr lang="pl-PL" sz="1600" dirty="0"/>
              <a:t>natychmiast po ogłoszeniu ewakuacji powiadomić odpowiednie służby</a:t>
            </a:r>
          </a:p>
          <a:p>
            <a:r>
              <a:rPr lang="pl-PL" sz="1600" dirty="0"/>
              <a:t>zaalarmować wszystkie osoby przebywające na terenie szkoły i </a:t>
            </a:r>
            <a:r>
              <a:rPr lang="pl-PL" sz="1600" b="1" dirty="0"/>
              <a:t>ewakuować je w rejon ewakuacji, przemieszczając się pod wiatr oraz poprzecznie do kierunku </a:t>
            </a:r>
            <a:r>
              <a:rPr lang="pl-PL" sz="1600" b="1" dirty="0" smtClean="0"/>
              <a:t>wiatru</a:t>
            </a:r>
          </a:p>
          <a:p>
            <a:pPr lvl="0"/>
            <a:r>
              <a:rPr lang="pl-PL" sz="1600" dirty="0"/>
              <a:t>jeśli miał miejsce kontakt z substancją, należy: umyć dokładnie ręce wodą i mydłem, zdjąć ubranie, które miało kontakt z podejrzaną substancją i włożyć do plastikowego worka</a:t>
            </a:r>
          </a:p>
          <a:p>
            <a:r>
              <a:rPr lang="pl-PL" sz="1600" dirty="0"/>
              <a:t>po kontakcie z substancją nie wolno: jeść, pić, palić do czasu uzyskania zgody odpowiednich </a:t>
            </a:r>
            <a:r>
              <a:rPr lang="pl-PL" sz="1600" dirty="0" smtClean="0"/>
              <a:t>służ</a:t>
            </a:r>
          </a:p>
          <a:p>
            <a:r>
              <a:rPr lang="pl-PL" sz="1600" b="1" dirty="0"/>
              <a:t>oczekiwać na pojawienie się odpowiednich służb i postępować zgodnie z otrzymanymi od nich wytycznymi</a:t>
            </a:r>
            <a:endParaRPr lang="pl-PL" sz="1600" dirty="0"/>
          </a:p>
          <a:p>
            <a:pPr lvl="0"/>
            <a:endParaRPr lang="pl-PL" sz="1500" dirty="0"/>
          </a:p>
          <a:p>
            <a:endParaRPr lang="pl-PL" dirty="0"/>
          </a:p>
        </p:txBody>
      </p:sp>
    </p:spTree>
    <p:extLst>
      <p:ext uri="{BB962C8B-B14F-4D97-AF65-F5344CB8AC3E}">
        <p14:creationId xmlns:p14="http://schemas.microsoft.com/office/powerpoint/2010/main" val="7159423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sz="3700" b="1" dirty="0"/>
              <a:t>Zagrożenia wewnętrzne</a:t>
            </a:r>
            <a:r>
              <a:rPr lang="pl-PL" dirty="0"/>
              <a:t/>
            </a:r>
            <a:br>
              <a:rPr lang="pl-PL" dirty="0"/>
            </a:b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Do najważniejszych </a:t>
            </a:r>
            <a:r>
              <a:rPr lang="pl-PL" b="1" dirty="0"/>
              <a:t>zagrożeń wewnętrznych</a:t>
            </a:r>
            <a:r>
              <a:rPr lang="pl-PL" dirty="0"/>
              <a:t> </a:t>
            </a:r>
            <a:r>
              <a:rPr lang="pl-PL" dirty="0" smtClean="0"/>
              <a:t/>
            </a:r>
            <a:br>
              <a:rPr lang="pl-PL" dirty="0" smtClean="0"/>
            </a:br>
            <a:r>
              <a:rPr lang="pl-PL" dirty="0" smtClean="0"/>
              <a:t>w </a:t>
            </a:r>
            <a:r>
              <a:rPr lang="pl-PL" dirty="0"/>
              <a:t>szkole należą: </a:t>
            </a:r>
            <a:endParaRPr lang="pl-PL" dirty="0" smtClean="0"/>
          </a:p>
          <a:p>
            <a:pPr algn="just"/>
            <a:r>
              <a:rPr lang="pl-PL" dirty="0" smtClean="0"/>
              <a:t>agresywne </a:t>
            </a:r>
            <a:r>
              <a:rPr lang="pl-PL" dirty="0"/>
              <a:t>zachowania </a:t>
            </a:r>
            <a:r>
              <a:rPr lang="pl-PL" dirty="0" smtClean="0"/>
              <a:t>ucznia</a:t>
            </a:r>
          </a:p>
          <a:p>
            <a:pPr algn="just"/>
            <a:r>
              <a:rPr lang="pl-PL" dirty="0" smtClean="0"/>
              <a:t>korzystanie </a:t>
            </a:r>
            <a:r>
              <a:rPr lang="pl-PL" dirty="0"/>
              <a:t>przez uczniów z substancji psychoaktywnych, </a:t>
            </a:r>
            <a:endParaRPr lang="pl-PL" dirty="0" smtClean="0"/>
          </a:p>
          <a:p>
            <a:pPr algn="just"/>
            <a:r>
              <a:rPr lang="pl-PL" dirty="0" smtClean="0"/>
              <a:t>kradzież </a:t>
            </a:r>
            <a:r>
              <a:rPr lang="pl-PL" dirty="0"/>
              <a:t>lub wymuszenia pieniędzy lub przedmiotów wartościowych, </a:t>
            </a:r>
            <a:endParaRPr lang="pl-PL" dirty="0" smtClean="0"/>
          </a:p>
          <a:p>
            <a:pPr algn="just"/>
            <a:r>
              <a:rPr lang="pl-PL" dirty="0" smtClean="0"/>
              <a:t>pedofilia</a:t>
            </a:r>
            <a:r>
              <a:rPr lang="pl-PL" dirty="0"/>
              <a:t>, pornografia, prostytucja, </a:t>
            </a:r>
            <a:endParaRPr lang="pl-PL" dirty="0" smtClean="0"/>
          </a:p>
          <a:p>
            <a:pPr algn="just"/>
            <a:r>
              <a:rPr lang="pl-PL" dirty="0" smtClean="0"/>
              <a:t>picie </a:t>
            </a:r>
            <a:r>
              <a:rPr lang="pl-PL" dirty="0"/>
              <a:t>alkoholu, </a:t>
            </a:r>
            <a:endParaRPr lang="pl-PL" dirty="0" smtClean="0"/>
          </a:p>
          <a:p>
            <a:pPr algn="just"/>
            <a:r>
              <a:rPr lang="pl-PL" dirty="0" smtClean="0"/>
              <a:t>wypadek lub czyn karalny dokonany przez ucznia.</a:t>
            </a:r>
            <a:endParaRPr lang="pl-PL" dirty="0"/>
          </a:p>
        </p:txBody>
      </p:sp>
    </p:spTree>
    <p:extLst>
      <p:ext uri="{BB962C8B-B14F-4D97-AF65-F5344CB8AC3E}">
        <p14:creationId xmlns:p14="http://schemas.microsoft.com/office/powerpoint/2010/main" val="37251859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1324</Words>
  <Application>Microsoft Office PowerPoint</Application>
  <PresentationFormat>Pokaz na ekranie (4:3)</PresentationFormat>
  <Paragraphs>121</Paragraphs>
  <Slides>17</Slides>
  <Notes>0</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Motyw pakietu Office</vt:lpstr>
      <vt:lpstr>  Procedury reagowania w przypadku wystąpienia  wewnętrznych i zewnętrznych  zagrożeń fizycznych  w Szkole Podstawowej w Jazowsku</vt:lpstr>
      <vt:lpstr>Prezentacja programu PowerPoint</vt:lpstr>
      <vt:lpstr>Zagrożenia zewnętrzne</vt:lpstr>
      <vt:lpstr>Ewakuacja – zasady postępowania po ogłoszeniu alarmu w szkole</vt:lpstr>
      <vt:lpstr>Wtargnięcie napastnika (terrorysty) do szkoły Poniższe rekomendacje odnoszą się do niezbędnej reakcji nauczyciela i dotyczą sytuacji wtargnięcia napastnika z niebezpiecznym narzędziem lub bronią </vt:lpstr>
      <vt:lpstr>Podłożenie ładunku wybuchowego  Specyfika zamachu bombowego polega na tym, że nie rozróżnia on „swoich” czy „obcych”, inaczej niż w przypadku porwania lub użycia broni palnej, które dotyczą konkretnych osób. </vt:lpstr>
      <vt:lpstr>Wypadek skażenia chemicznego lub biologicznego szkoły Przez zagrożenie chemiczne rozumiemy uwolnienie niebezpiecznych dla ludzi i środowiska pierwiastków chemicznych oraz ich związków, mieszanin lub roztworów występujących w środowisku lub powstałych w wyniku działalności człowieka.</vt:lpstr>
      <vt:lpstr>SYTUACJA, GDY SZKOŁA ZOSTAŁA SKAŻONA SUBSTANCJĄ CHEMICZNĄ/BIOLOGICZNĄ, A ZAGROŻENIE ZOSTAŁO WYKRYTE NATYCHMIAST </vt:lpstr>
      <vt:lpstr>Zagrożenia wewnętrzne </vt:lpstr>
      <vt:lpstr>Procedura postępowania na wypadek wystąpienia agresywnych zachowań w szkole </vt:lpstr>
      <vt:lpstr>Procedura postępowania na wypadek wystąpienia kradzieży lub wymuszenia pieniędzy lub przedmiotów wartościowych</vt:lpstr>
      <vt:lpstr>Procedura postępowania w sytuacji wypadku ucznia w szkole</vt:lpstr>
      <vt:lpstr>Procedura postępowania na wypadek popełnienia przez ucznia czynu karalnego jeżeli nieletni dopuszcza się czynu zabronionego między 13 a 17 rokiem życia - sąd stosuje środki przewidziane w ustawie o postępowaniu w sprawach nieletnich;  jeżeli jednak nieletni ukończył lat 15 i dopuścił się określonego  czynu zabronionego może odpowiadać na zasadach określonych w kodeksie karnym (jak dorosły)</vt:lpstr>
      <vt:lpstr>Bezpieczeństwo cyfrowe</vt:lpstr>
      <vt:lpstr>Bezpieczeństwo cyfrowe</vt:lpstr>
      <vt:lpstr>Dostęp do treści szkodliwych, niepożądanych, nielegalnych procedura reagowania</vt:lpstr>
      <vt:lpstr>Bezpieczeństwo cyfrowe - podsumowanie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Procedury reagowania w przypadku wystąpienia  wewnętrznych i zewnętrznych  zagrożeń fizycznych  w Szkole Podstawowej w Jazowsku</dc:title>
  <dc:creator>pc</dc:creator>
  <cp:lastModifiedBy>HP</cp:lastModifiedBy>
  <cp:revision>51</cp:revision>
  <dcterms:created xsi:type="dcterms:W3CDTF">2019-05-23T15:50:12Z</dcterms:created>
  <dcterms:modified xsi:type="dcterms:W3CDTF">2019-05-26T13:43:10Z</dcterms:modified>
</cp:coreProperties>
</file>